
<file path=[Content_Types].xml><?xml version="1.0" encoding="utf-8"?>
<Types xmlns="http://schemas.openxmlformats.org/package/2006/content-types">
  <Default Extension="png" ContentType="image/png"/>
  <Default Extension="B3C81010"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53"/>
  </p:notesMasterIdLst>
  <p:handoutMasterIdLst>
    <p:handoutMasterId r:id="rId54"/>
  </p:handoutMasterIdLst>
  <p:sldIdLst>
    <p:sldId id="402" r:id="rId2"/>
    <p:sldId id="775" r:id="rId3"/>
    <p:sldId id="392" r:id="rId4"/>
    <p:sldId id="393" r:id="rId5"/>
    <p:sldId id="382" r:id="rId6"/>
    <p:sldId id="383" r:id="rId7"/>
    <p:sldId id="384" r:id="rId8"/>
    <p:sldId id="385" r:id="rId9"/>
    <p:sldId id="389" r:id="rId10"/>
    <p:sldId id="388" r:id="rId11"/>
    <p:sldId id="390" r:id="rId12"/>
    <p:sldId id="403" r:id="rId13"/>
    <p:sldId id="404" r:id="rId14"/>
    <p:sldId id="768" r:id="rId15"/>
    <p:sldId id="748" r:id="rId16"/>
    <p:sldId id="776" r:id="rId17"/>
    <p:sldId id="749" r:id="rId18"/>
    <p:sldId id="750" r:id="rId19"/>
    <p:sldId id="762" r:id="rId20"/>
    <p:sldId id="763" r:id="rId21"/>
    <p:sldId id="752" r:id="rId22"/>
    <p:sldId id="751" r:id="rId23"/>
    <p:sldId id="764" r:id="rId24"/>
    <p:sldId id="766" r:id="rId25"/>
    <p:sldId id="767" r:id="rId26"/>
    <p:sldId id="773" r:id="rId27"/>
    <p:sldId id="772" r:id="rId28"/>
    <p:sldId id="777" r:id="rId29"/>
    <p:sldId id="778" r:id="rId30"/>
    <p:sldId id="759" r:id="rId31"/>
    <p:sldId id="774" r:id="rId32"/>
    <p:sldId id="758" r:id="rId33"/>
    <p:sldId id="753" r:id="rId34"/>
    <p:sldId id="760" r:id="rId35"/>
    <p:sldId id="761" r:id="rId36"/>
    <p:sldId id="734" r:id="rId37"/>
    <p:sldId id="735" r:id="rId38"/>
    <p:sldId id="736" r:id="rId39"/>
    <p:sldId id="737" r:id="rId40"/>
    <p:sldId id="738" r:id="rId41"/>
    <p:sldId id="739" r:id="rId42"/>
    <p:sldId id="741" r:id="rId43"/>
    <p:sldId id="742" r:id="rId44"/>
    <p:sldId id="744" r:id="rId45"/>
    <p:sldId id="779" r:id="rId46"/>
    <p:sldId id="372" r:id="rId47"/>
    <p:sldId id="366" r:id="rId48"/>
    <p:sldId id="284" r:id="rId49"/>
    <p:sldId id="370" r:id="rId50"/>
    <p:sldId id="371" r:id="rId51"/>
    <p:sldId id="391" r:id="rId52"/>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810" autoAdjust="0"/>
    <p:restoredTop sz="95701" autoAdjust="0"/>
  </p:normalViewPr>
  <p:slideViewPr>
    <p:cSldViewPr snapToGrid="0" showGuides="1">
      <p:cViewPr varScale="1">
        <p:scale>
          <a:sx n="86" d="100"/>
          <a:sy n="86" d="100"/>
        </p:scale>
        <p:origin x="240" y="200"/>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901673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46</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731627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47</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322356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48</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551494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2900" marR="0" lvl="0" indent="-342900" algn="l" defTabSz="1088592" rtl="0" eaLnBrk="1" fontAlgn="auto" latinLnBrk="0" hangingPunct="1">
              <a:lnSpc>
                <a:spcPct val="100000"/>
              </a:lnSpc>
              <a:spcBef>
                <a:spcPts val="2399"/>
              </a:spcBef>
              <a:spcAft>
                <a:spcPts val="0"/>
              </a:spcAft>
              <a:buClr>
                <a:srgbClr val="F0AB00"/>
              </a:buClr>
              <a:buSzPct val="80000"/>
              <a:buFont typeface="Arial" panose="020B0604020202020204" pitchFamily="34" charset="0"/>
              <a:buChar char="•"/>
              <a:tabLst/>
              <a:defRPr/>
            </a:pPr>
            <a:endParaRPr kumimoji="0" lang="en-US" sz="1400" b="1" i="0" u="none" strike="noStrike" kern="1200" cap="none" spc="0" normalizeH="0" baseline="0" noProof="0" dirty="0">
              <a:ln>
                <a:noFill/>
              </a:ln>
              <a:solidFill>
                <a:srgbClr val="666666"/>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7D8C2C35-2B8A-446E-BEC0-FD36716C29AC}" type="slidenum">
              <a:rPr lang="de-DE" smtClean="0"/>
              <a:pPr/>
              <a:t>50</a:t>
            </a:fld>
            <a:endParaRPr lang="de-DE" dirty="0"/>
          </a:p>
        </p:txBody>
      </p:sp>
    </p:spTree>
    <p:extLst>
      <p:ext uri="{BB962C8B-B14F-4D97-AF65-F5344CB8AC3E}">
        <p14:creationId xmlns:p14="http://schemas.microsoft.com/office/powerpoint/2010/main" val="30043535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https://www.sap.com/copyright</a:t>
            </a:r>
            <a:r>
              <a:rPr lang="en-US" sz="800" kern="1200">
                <a:solidFill>
                  <a:schemeClr val="tx1"/>
                </a:solidFill>
                <a:latin typeface="Arial"/>
                <a:ea typeface="Arial Unicode MS" panose="020B0604020202020204" pitchFamily="34" charset="-128"/>
                <a:cs typeface="+mn-cs"/>
              </a:rPr>
              <a:t> for additional trademark information and notices.</a:t>
            </a:r>
            <a:endParaRPr lang="en-US" sz="800" kern="1200" dirty="0">
              <a:solidFill>
                <a:schemeClr val="tx1"/>
              </a:solidFill>
              <a:latin typeface="Arial"/>
              <a:ea typeface="Arial Unicode MS" panose="020B0604020202020204" pitchFamily="34" charset="-128"/>
              <a:cs typeface="+mn-cs"/>
            </a:endParaRP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https://www.sap.com/corporate/de/legal/copyright.html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bwMode="gray">
          <a:xfrm>
            <a:off x="324000" y="0"/>
            <a:ext cx="11545200" cy="2159500"/>
          </a:xfrm>
          <a:prstGeom prst="rect">
            <a:avLst/>
          </a:prstGeom>
          <a:solidFill>
            <a:schemeClr val="bg1">
              <a:alpha val="75000"/>
            </a:schemeClr>
          </a:solidFill>
          <a:ln w="6350" algn="ctr">
            <a:noFill/>
            <a:miter lim="800000"/>
            <a:headEnd/>
            <a:tailEnd/>
          </a:ln>
        </p:spPr>
        <p:txBody>
          <a:bodyPr lIns="107138" tIns="85710" rIns="107138" bIns="85710" rtlCol="0" anchor="ctr"/>
          <a:lstStyle/>
          <a:p>
            <a:pPr marR="0" algn="ctr" defTabSz="1088558" eaLnBrk="1" fontAlgn="base" latinLnBrk="0" hangingPunct="1">
              <a:lnSpc>
                <a:spcPct val="100000"/>
              </a:lnSpc>
              <a:spcBef>
                <a:spcPct val="50000"/>
              </a:spcBef>
              <a:spcAft>
                <a:spcPct val="0"/>
              </a:spcAft>
              <a:buClr>
                <a:srgbClr val="F0AB00"/>
              </a:buClr>
              <a:buSzPct val="80000"/>
              <a:tabLst/>
            </a:pPr>
            <a:endParaRPr kumimoji="0" lang="en-US" sz="2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00"/>
            <a:ext cx="10620000" cy="923116"/>
          </a:xfrm>
        </p:spPr>
        <p:txBody>
          <a:bodyPr anchor="t" anchorCtr="0">
            <a:noAutofit/>
          </a:bodyPr>
          <a:lstStyle>
            <a:lvl1pPr>
              <a:defRPr sz="5999">
                <a:solidFill>
                  <a:schemeClr val="tx1"/>
                </a:solidFill>
              </a:defRPr>
            </a:lvl1pPr>
          </a:lstStyle>
          <a:p>
            <a:r>
              <a:rPr lang="en-US" dirty="0"/>
              <a:t>Short Presentation Title</a:t>
            </a:r>
          </a:p>
        </p:txBody>
      </p:sp>
      <p:sp>
        <p:nvSpPr>
          <p:cNvPr id="5" name="Rectangle 4"/>
          <p:cNvSpPr/>
          <p:nvPr userDrawn="1"/>
        </p:nvSpPr>
        <p:spPr bwMode="gray">
          <a:xfrm>
            <a:off x="324000" y="0"/>
            <a:ext cx="11545200" cy="162000"/>
          </a:xfrm>
          <a:prstGeom prst="rect">
            <a:avLst/>
          </a:prstGeom>
          <a:solidFill>
            <a:schemeClr val="accent1"/>
          </a:solidFill>
          <a:ln w="9525" algn="ctr">
            <a:noFill/>
            <a:miter lim="800000"/>
            <a:headEnd/>
            <a:tailEnd/>
          </a:ln>
        </p:spPr>
        <p:txBody>
          <a:bodyPr lIns="107138" tIns="85710" rIns="107138" bIns="85710" rtlCol="0" anchor="ctr"/>
          <a:lstStyle/>
          <a:p>
            <a:pPr marR="0" algn="ctr" defTabSz="1088558"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40163"/>
            <a:ext cx="10620000" cy="553870"/>
          </a:xfrm>
        </p:spPr>
        <p:txBody>
          <a:bodyPr anchor="b" anchorCtr="0">
            <a:sp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 (delete if not needed)</a:t>
            </a:r>
            <a:br>
              <a:rPr lang="en-US" dirty="0"/>
            </a:br>
            <a:r>
              <a:rPr lang="en-US" dirty="0"/>
              <a:t>Month 00, 2017</a:t>
            </a:r>
          </a:p>
        </p:txBody>
      </p:sp>
      <p:sp>
        <p:nvSpPr>
          <p:cNvPr id="7" name="TextBox 6"/>
          <p:cNvSpPr txBox="1"/>
          <p:nvPr/>
        </p:nvSpPr>
        <p:spPr>
          <a:xfrm rot="21360000">
            <a:off x="4212457" y="3627819"/>
            <a:ext cx="3770263" cy="276935"/>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9" y="6082317"/>
            <a:ext cx="916759" cy="453495"/>
          </a:xfrm>
          <a:prstGeom prst="rect">
            <a:avLst/>
          </a:prstGeom>
        </p:spPr>
      </p:pic>
    </p:spTree>
    <p:extLst>
      <p:ext uri="{BB962C8B-B14F-4D97-AF65-F5344CB8AC3E}">
        <p14:creationId xmlns:p14="http://schemas.microsoft.com/office/powerpoint/2010/main" val="1514635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dirty="0"/>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 id="2147483778" r:id="rId28"/>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B3C81010"/><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hyperlink" Target="https://arxiv.org/"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earch?q=extension%3Aipynb+nbformat_minor" TargetMode="External"/><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wdf.sap.corp/paloalto/XPF" TargetMode="Externa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tiff"/><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emf"/><Relationship Id="rId9"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
          <p:cNvSpPr>
            <a:spLocks noGrp="1"/>
          </p:cNvSpPr>
          <p:nvPr>
            <p:ph type="subTitle" idx="1"/>
          </p:nvPr>
        </p:nvSpPr>
        <p:spPr bwMode="gray">
          <a:xfrm>
            <a:off x="286806" y="4530557"/>
            <a:ext cx="8595171" cy="430887"/>
          </a:xfrm>
        </p:spPr>
        <p:txBody>
          <a:bodyPr/>
          <a:lstStyle/>
          <a:p>
            <a:endParaRPr lang="en-US" dirty="0"/>
          </a:p>
          <a:p>
            <a:r>
              <a:rPr lang="en-US" dirty="0"/>
              <a:t>S/4HANA Architecture and Enablement, Palo Alto</a:t>
            </a:r>
          </a:p>
        </p:txBody>
      </p:sp>
      <p:sp>
        <p:nvSpPr>
          <p:cNvPr id="11" name="Title"/>
          <p:cNvSpPr>
            <a:spLocks noGrp="1"/>
          </p:cNvSpPr>
          <p:nvPr>
            <p:ph type="title"/>
          </p:nvPr>
        </p:nvSpPr>
        <p:spPr bwMode="gray">
          <a:xfrm>
            <a:off x="285177" y="2978681"/>
            <a:ext cx="8596800" cy="997196"/>
          </a:xfrm>
        </p:spPr>
        <p:txBody>
          <a:bodyPr/>
          <a:lstStyle/>
          <a:p>
            <a:pPr>
              <a:lnSpc>
                <a:spcPct val="150000"/>
              </a:lnSpc>
            </a:pPr>
            <a:r>
              <a:rPr lang="en-US" dirty="0">
                <a:solidFill>
                  <a:schemeClr val="accent1"/>
                </a:solidFill>
              </a:rPr>
              <a:t>S/4HANA Machine Learning Workshop</a:t>
            </a:r>
            <a:br>
              <a:rPr lang="en-US" dirty="0">
                <a:solidFill>
                  <a:schemeClr val="accent1"/>
                </a:solidFill>
              </a:rPr>
            </a:br>
            <a:r>
              <a:rPr lang="en-US" sz="1400" dirty="0">
                <a:solidFill>
                  <a:schemeClr val="accent1"/>
                </a:solidFill>
              </a:rPr>
              <a:t>Bangalore, Shanghai, </a:t>
            </a:r>
            <a:r>
              <a:rPr lang="en-US" sz="1400" dirty="0" err="1">
                <a:solidFill>
                  <a:schemeClr val="accent1"/>
                </a:solidFill>
              </a:rPr>
              <a:t>Walldorf</a:t>
            </a:r>
            <a:br>
              <a:rPr lang="en-US" sz="1400" dirty="0">
                <a:solidFill>
                  <a:schemeClr val="accent1"/>
                </a:solidFill>
              </a:rPr>
            </a:br>
            <a:r>
              <a:rPr lang="en-US" sz="1400" dirty="0">
                <a:solidFill>
                  <a:schemeClr val="accent1"/>
                </a:solidFill>
              </a:rPr>
              <a:t>Q3/2018</a:t>
            </a:r>
            <a:endParaRPr lang="de-DE" sz="1400" dirty="0">
              <a:solidFill>
                <a:schemeClr val="accent1"/>
              </a:solidFill>
            </a:endParaRPr>
          </a:p>
        </p:txBody>
      </p:sp>
      <p:pic>
        <p:nvPicPr>
          <p:cNvPr id="6" name="Picture_x0020_8" descr="id:image001.png@01D2E69A.E27387E0">
            <a:extLst>
              <a:ext uri="{FF2B5EF4-FFF2-40B4-BE49-F238E27FC236}">
                <a16:creationId xmlns:a16="http://schemas.microsoft.com/office/drawing/2014/main" id="{2657184B-F302-6F40-9E11-5A1D8B743024}"/>
              </a:ext>
            </a:extLst>
          </p:cNvPr>
          <p:cNvPicPr/>
          <p:nvPr/>
        </p:nvPicPr>
        <p:blipFill>
          <a:blip r:embed="rId2">
            <a:extLst>
              <a:ext uri="{28A0092B-C50C-407E-A947-70E740481C1C}">
                <a14:useLocalDpi xmlns:a14="http://schemas.microsoft.com/office/drawing/2010/main"/>
              </a:ext>
            </a:extLst>
          </a:blip>
          <a:srcRect/>
          <a:stretch>
            <a:fillRect/>
          </a:stretch>
        </p:blipFill>
        <p:spPr bwMode="auto">
          <a:xfrm>
            <a:off x="0" y="894"/>
            <a:ext cx="9168784" cy="2927502"/>
          </a:xfrm>
          <a:prstGeom prst="rect">
            <a:avLst/>
          </a:prstGeom>
          <a:noFill/>
          <a:ln>
            <a:noFill/>
          </a:ln>
        </p:spPr>
      </p:pic>
    </p:spTree>
    <p:extLst>
      <p:ext uri="{BB962C8B-B14F-4D97-AF65-F5344CB8AC3E}">
        <p14:creationId xmlns:p14="http://schemas.microsoft.com/office/powerpoint/2010/main" val="331687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Scitkit</a:t>
            </a:r>
            <a:r>
              <a:rPr lang="en-US" dirty="0"/>
              <a:t>-Learn: Estimators</a:t>
            </a:r>
          </a:p>
        </p:txBody>
      </p:sp>
      <p:sp>
        <p:nvSpPr>
          <p:cNvPr id="3" name="Text Placeholder 2"/>
          <p:cNvSpPr>
            <a:spLocks noGrp="1"/>
          </p:cNvSpPr>
          <p:nvPr>
            <p:ph type="body" sz="quarter" idx="10"/>
          </p:nvPr>
        </p:nvSpPr>
        <p:spPr>
          <a:xfrm>
            <a:off x="325336" y="1244184"/>
            <a:ext cx="11542528" cy="5066675"/>
          </a:xfrm>
        </p:spPr>
        <p:txBody>
          <a:bodyPr>
            <a:normAutofit/>
          </a:bodyPr>
          <a:lstStyle/>
          <a:p>
            <a:r>
              <a:rPr lang="en-US" sz="1600" b="1" dirty="0"/>
              <a:t>Supervised Learning</a:t>
            </a:r>
          </a:p>
          <a:p>
            <a:r>
              <a:rPr lang="en-US" sz="1600" dirty="0" err="1"/>
              <a:t>model.fit</a:t>
            </a:r>
            <a:r>
              <a:rPr lang="en-US" sz="1600" dirty="0"/>
              <a:t>(X, y)		# Fit training data; X = data, y = labels</a:t>
            </a:r>
          </a:p>
          <a:p>
            <a:r>
              <a:rPr lang="en-US" sz="1600" dirty="0" err="1"/>
              <a:t>model.predict</a:t>
            </a:r>
            <a:r>
              <a:rPr lang="en-US" sz="1600" dirty="0"/>
              <a:t>(</a:t>
            </a:r>
            <a:r>
              <a:rPr lang="en-US" sz="1600" dirty="0" err="1"/>
              <a:t>X_new</a:t>
            </a:r>
            <a:r>
              <a:rPr lang="en-US" sz="1600" dirty="0"/>
              <a:t>)		# Returns predicted labels</a:t>
            </a:r>
          </a:p>
          <a:p>
            <a:r>
              <a:rPr lang="en-US" sz="1600" dirty="0" err="1"/>
              <a:t>model.predict_proba</a:t>
            </a:r>
            <a:r>
              <a:rPr lang="en-US" sz="1600" dirty="0"/>
              <a:t>(</a:t>
            </a:r>
            <a:r>
              <a:rPr lang="en-US" sz="1600" dirty="0" err="1"/>
              <a:t>X_new</a:t>
            </a:r>
            <a:r>
              <a:rPr lang="en-US" sz="1600" dirty="0"/>
              <a:t>) 	# Only available for some classifiers: Returns probability of each label</a:t>
            </a:r>
          </a:p>
          <a:p>
            <a:r>
              <a:rPr lang="en-US" sz="1600" dirty="0" err="1"/>
              <a:t>model.score</a:t>
            </a:r>
            <a:r>
              <a:rPr lang="en-US" sz="1600" dirty="0"/>
              <a:t>() 		# Number between 0 and 1; larger number =&gt; better fit</a:t>
            </a:r>
          </a:p>
          <a:p>
            <a:r>
              <a:rPr lang="en-US" sz="1600" b="1" dirty="0"/>
              <a:t>Unsupervised Learning</a:t>
            </a:r>
          </a:p>
          <a:p>
            <a:r>
              <a:rPr lang="en-US" sz="1600" dirty="0" err="1"/>
              <a:t>model.fit</a:t>
            </a:r>
            <a:r>
              <a:rPr lang="en-US" sz="1600" dirty="0"/>
              <a:t>(X)			# Fit training data</a:t>
            </a:r>
          </a:p>
          <a:p>
            <a:r>
              <a:rPr lang="en-US" sz="1600" dirty="0" err="1"/>
              <a:t>model.transform</a:t>
            </a:r>
            <a:r>
              <a:rPr lang="en-US" sz="1600" dirty="0"/>
              <a:t>(</a:t>
            </a:r>
            <a:r>
              <a:rPr lang="en-US" sz="1600" dirty="0" err="1"/>
              <a:t>X_new</a:t>
            </a:r>
            <a:r>
              <a:rPr lang="en-US" sz="1600" dirty="0"/>
              <a:t>)	# Transform new data</a:t>
            </a:r>
          </a:p>
          <a:p>
            <a:r>
              <a:rPr lang="en-US" sz="1600" dirty="0" err="1"/>
              <a:t>model.fit_transform</a:t>
            </a:r>
            <a:r>
              <a:rPr lang="en-US" sz="1600" dirty="0"/>
              <a:t>(X)		# Efficiently perform a fit and transform of input data, not available for all estimators</a:t>
            </a:r>
          </a:p>
          <a:p>
            <a:endParaRPr lang="en-US" sz="1600" dirty="0"/>
          </a:p>
          <a:p>
            <a:r>
              <a:rPr lang="en-US" sz="1600" b="1" dirty="0"/>
              <a:t>Most useful features: 	</a:t>
            </a:r>
            <a:r>
              <a:rPr lang="en-US" sz="1600" dirty="0"/>
              <a:t>Preprocessing (e.g. </a:t>
            </a:r>
            <a:r>
              <a:rPr lang="en-US" sz="1600" dirty="0" err="1"/>
              <a:t>StandardScaler</a:t>
            </a:r>
            <a:r>
              <a:rPr lang="en-US" sz="1600" dirty="0"/>
              <a:t>, </a:t>
            </a:r>
            <a:r>
              <a:rPr lang="en-US" sz="1600" dirty="0" err="1"/>
              <a:t>OneHotEncoder</a:t>
            </a:r>
            <a:r>
              <a:rPr lang="en-US" sz="1600" dirty="0"/>
              <a:t>), grid search, cross-validation, pipelines</a:t>
            </a:r>
            <a:endParaRPr lang="en-US" sz="1600" b="1" dirty="0"/>
          </a:p>
        </p:txBody>
      </p:sp>
    </p:spTree>
    <p:extLst>
      <p:ext uri="{BB962C8B-B14F-4D97-AF65-F5344CB8AC3E}">
        <p14:creationId xmlns:p14="http://schemas.microsoft.com/office/powerpoint/2010/main" val="46190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Pipelines (inspired by </a:t>
            </a:r>
            <a:r>
              <a:rPr lang="en-US" dirty="0" err="1"/>
              <a:t>scikit</a:t>
            </a:r>
            <a:r>
              <a:rPr lang="en-US" dirty="0"/>
              <a:t>-learn)</a:t>
            </a:r>
          </a:p>
        </p:txBody>
      </p:sp>
      <p:pic>
        <p:nvPicPr>
          <p:cNvPr id="4" name="Picture 3"/>
          <p:cNvPicPr>
            <a:picLocks noChangeAspect="1"/>
          </p:cNvPicPr>
          <p:nvPr/>
        </p:nvPicPr>
        <p:blipFill>
          <a:blip r:embed="rId2"/>
          <a:stretch>
            <a:fillRect/>
          </a:stretch>
        </p:blipFill>
        <p:spPr>
          <a:xfrm>
            <a:off x="325336" y="1701407"/>
            <a:ext cx="10322710" cy="4355092"/>
          </a:xfrm>
          <a:prstGeom prst="rect">
            <a:avLst/>
          </a:prstGeom>
        </p:spPr>
      </p:pic>
      <p:pic>
        <p:nvPicPr>
          <p:cNvPr id="5" name="Picture 4"/>
          <p:cNvPicPr>
            <a:picLocks noChangeAspect="1"/>
          </p:cNvPicPr>
          <p:nvPr/>
        </p:nvPicPr>
        <p:blipFill>
          <a:blip r:embed="rId3"/>
          <a:stretch>
            <a:fillRect/>
          </a:stretch>
        </p:blipFill>
        <p:spPr>
          <a:xfrm>
            <a:off x="9507326" y="5079042"/>
            <a:ext cx="1824586" cy="977457"/>
          </a:xfrm>
          <a:prstGeom prst="rect">
            <a:avLst/>
          </a:prstGeom>
        </p:spPr>
      </p:pic>
    </p:spTree>
    <p:extLst>
      <p:ext uri="{BB962C8B-B14F-4D97-AF65-F5344CB8AC3E}">
        <p14:creationId xmlns:p14="http://schemas.microsoft.com/office/powerpoint/2010/main" val="1325685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not to use </a:t>
            </a:r>
            <a:r>
              <a:rPr lang="en-US" dirty="0" err="1"/>
              <a:t>Scikit</a:t>
            </a:r>
            <a:r>
              <a:rPr lang="en-US" dirty="0"/>
              <a:t>-Learn?</a:t>
            </a:r>
          </a:p>
        </p:txBody>
      </p:sp>
      <p:sp>
        <p:nvSpPr>
          <p:cNvPr id="3" name="Text Placeholder 2"/>
          <p:cNvSpPr>
            <a:spLocks noGrp="1"/>
          </p:cNvSpPr>
          <p:nvPr>
            <p:ph type="body" sz="quarter" idx="10"/>
          </p:nvPr>
        </p:nvSpPr>
        <p:spPr/>
        <p:txBody>
          <a:bodyPr/>
          <a:lstStyle/>
          <a:p>
            <a:r>
              <a:rPr lang="en-US" b="0" dirty="0" err="1"/>
              <a:t>Scikit</a:t>
            </a:r>
            <a:r>
              <a:rPr lang="en-US" b="0" dirty="0"/>
              <a:t>-learn is easy to use and has sophisticated algorithms that work with medium-sized data. </a:t>
            </a:r>
          </a:p>
          <a:p>
            <a:r>
              <a:rPr lang="en-US" dirty="0"/>
              <a:t>Sometimes the data doesn’t fit into memory. Though some of </a:t>
            </a:r>
            <a:r>
              <a:rPr lang="en-US" dirty="0" err="1"/>
              <a:t>Scikit-Learn’s</a:t>
            </a:r>
            <a:r>
              <a:rPr lang="en-US" dirty="0"/>
              <a:t> algorithms support out-of-core processing by providing a </a:t>
            </a:r>
            <a:r>
              <a:rPr lang="en-US" i="1" dirty="0" err="1"/>
              <a:t>partial_fit</a:t>
            </a:r>
            <a:r>
              <a:rPr lang="en-US" i="1" dirty="0"/>
              <a:t> </a:t>
            </a:r>
            <a:r>
              <a:rPr lang="en-US" dirty="0"/>
              <a:t>method that receives batches of training data, you might want to consider distributed environments such as Spark ML and/or TensorFlow.</a:t>
            </a:r>
          </a:p>
          <a:p>
            <a:r>
              <a:rPr lang="en-US" b="0" dirty="0"/>
              <a:t>You obviously can’t use if the algorithm you want to use is not available. For instanc</a:t>
            </a:r>
            <a:r>
              <a:rPr lang="en-US" dirty="0"/>
              <a:t>e, you just read about a new algorithm on </a:t>
            </a:r>
            <a:r>
              <a:rPr lang="en-US" dirty="0">
                <a:hlinkClick r:id="rId2"/>
              </a:rPr>
              <a:t>https://arxiv.org/</a:t>
            </a:r>
            <a:r>
              <a:rPr lang="en-US" dirty="0"/>
              <a:t> and want to implement it yourself.</a:t>
            </a:r>
          </a:p>
          <a:p>
            <a:r>
              <a:rPr lang="en-US" b="0" dirty="0"/>
              <a:t>You should use TensorFlow (with or without </a:t>
            </a:r>
            <a:r>
              <a:rPr lang="en-US" b="0" dirty="0" err="1"/>
              <a:t>Keras</a:t>
            </a:r>
            <a:r>
              <a:rPr lang="en-US" b="0" dirty="0"/>
              <a:t>) or </a:t>
            </a:r>
            <a:r>
              <a:rPr lang="en-US" b="0" dirty="0" err="1"/>
              <a:t>PyTorch</a:t>
            </a:r>
            <a:r>
              <a:rPr lang="en-US" b="0" dirty="0"/>
              <a:t> for deep learning (CNN, LSTMs, VAEs, GANs, …) or </a:t>
            </a:r>
            <a:r>
              <a:rPr lang="en-US" b="0" dirty="0" err="1"/>
              <a:t>RISELab’s</a:t>
            </a:r>
            <a:r>
              <a:rPr lang="en-US" b="0" dirty="0"/>
              <a:t> Ray for RL.</a:t>
            </a:r>
          </a:p>
          <a:p>
            <a:r>
              <a:rPr lang="en-US" b="0" dirty="0"/>
              <a:t>Finally, once you have settled down on your algorithm, transformed your data, determined all hyperparameters, etc., you might want to check whether our own tools (e.g. PAL) may provide a similar functionality.</a:t>
            </a:r>
          </a:p>
        </p:txBody>
      </p:sp>
    </p:spTree>
    <p:extLst>
      <p:ext uri="{BB962C8B-B14F-4D97-AF65-F5344CB8AC3E}">
        <p14:creationId xmlns:p14="http://schemas.microsoft.com/office/powerpoint/2010/main" val="2396289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TensorFlow</a:t>
            </a:r>
          </a:p>
        </p:txBody>
      </p:sp>
      <p:sp>
        <p:nvSpPr>
          <p:cNvPr id="3" name="Text Placeholder 2"/>
          <p:cNvSpPr>
            <a:spLocks noGrp="1"/>
          </p:cNvSpPr>
          <p:nvPr>
            <p:ph type="body" sz="quarter" idx="10"/>
          </p:nvPr>
        </p:nvSpPr>
        <p:spPr/>
        <p:txBody>
          <a:bodyPr/>
          <a:lstStyle/>
          <a:p>
            <a:r>
              <a:rPr lang="en-US" b="0" dirty="0"/>
              <a:t>TensorFlow has been developed by Google and was open sourced in 2015. The main focus is the design, building, training and serving of deep neural networks, though it can be used for the development of pretty much any machine learning algorithm. </a:t>
            </a:r>
          </a:p>
          <a:p>
            <a:r>
              <a:rPr lang="en-US" b="0" dirty="0"/>
              <a:t>The main concept behind TF is a dataflow graph, where nodes represent operations, and data (in form of multi-dimensional arrays </a:t>
            </a:r>
            <a:r>
              <a:rPr lang="mr-IN" b="0" dirty="0"/>
              <a:t>–</a:t>
            </a:r>
            <a:r>
              <a:rPr lang="en-US" b="0" dirty="0"/>
              <a:t> so-called </a:t>
            </a:r>
            <a:r>
              <a:rPr lang="en-US" b="0" i="1" dirty="0"/>
              <a:t>tensors</a:t>
            </a:r>
            <a:r>
              <a:rPr lang="en-US" b="0" dirty="0"/>
              <a:t>) flows through the edges. There is a clear separation between the creation of the graph and the (efficient) execution of the graph.</a:t>
            </a:r>
          </a:p>
          <a:p>
            <a:r>
              <a:rPr lang="en-US" b="0" dirty="0"/>
              <a:t>(The concept is very similar to calculation scenarios in HANA, or even the so-called logical plans in Apache Spark. )</a:t>
            </a:r>
          </a:p>
          <a:p>
            <a:r>
              <a:rPr lang="en-US" b="0" dirty="0"/>
              <a:t>TensorFlow supports the efficient processing of data flow graphs in a distributed environment, a great tool for monitoring (</a:t>
            </a:r>
            <a:r>
              <a:rPr lang="en-US" b="0" dirty="0" err="1"/>
              <a:t>TensorBoard</a:t>
            </a:r>
            <a:r>
              <a:rPr lang="en-US" b="0" dirty="0"/>
              <a:t>). It also calculates the gradients for backpropagation automatically, which makes the development of deep neural networks much easier.</a:t>
            </a:r>
          </a:p>
          <a:p>
            <a:r>
              <a:rPr lang="en-US" dirty="0"/>
              <a:t> </a:t>
            </a:r>
          </a:p>
        </p:txBody>
      </p:sp>
    </p:spTree>
    <p:extLst>
      <p:ext uri="{BB962C8B-B14F-4D97-AF65-F5344CB8AC3E}">
        <p14:creationId xmlns:p14="http://schemas.microsoft.com/office/powerpoint/2010/main" val="1927394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57C9B7-C0E8-9A46-B14D-0CD0D42885B3}"/>
              </a:ext>
            </a:extLst>
          </p:cNvPr>
          <p:cNvPicPr>
            <a:picLocks noChangeAspect="1"/>
          </p:cNvPicPr>
          <p:nvPr/>
        </p:nvPicPr>
        <p:blipFill>
          <a:blip r:embed="rId2"/>
          <a:stretch>
            <a:fillRect/>
          </a:stretch>
        </p:blipFill>
        <p:spPr>
          <a:xfrm>
            <a:off x="1411" y="0"/>
            <a:ext cx="12192353" cy="7287194"/>
          </a:xfrm>
          <a:prstGeom prst="rect">
            <a:avLst/>
          </a:prstGeom>
        </p:spPr>
      </p:pic>
      <p:sp>
        <p:nvSpPr>
          <p:cNvPr id="2" name="Title 1">
            <a:extLst>
              <a:ext uri="{FF2B5EF4-FFF2-40B4-BE49-F238E27FC236}">
                <a16:creationId xmlns:a16="http://schemas.microsoft.com/office/drawing/2014/main" id="{CF535B49-0A45-BA43-AFE2-6823FB642BB9}"/>
              </a:ext>
            </a:extLst>
          </p:cNvPr>
          <p:cNvSpPr>
            <a:spLocks noGrp="1"/>
          </p:cNvSpPr>
          <p:nvPr>
            <p:ph type="title"/>
          </p:nvPr>
        </p:nvSpPr>
        <p:spPr>
          <a:xfrm>
            <a:off x="469302" y="323999"/>
            <a:ext cx="11224098" cy="1167571"/>
          </a:xfrm>
          <a:solidFill>
            <a:schemeClr val="tx1"/>
          </a:solidFill>
          <a:ln>
            <a:solidFill>
              <a:schemeClr val="bg1"/>
            </a:solidFill>
          </a:ln>
        </p:spPr>
        <p:txBody>
          <a:bodyPr/>
          <a:lstStyle/>
          <a:p>
            <a:r>
              <a:rPr lang="en-US" sz="2400" dirty="0">
                <a:solidFill>
                  <a:schemeClr val="bg1"/>
                </a:solidFill>
              </a:rPr>
              <a:t>  Quiz: </a:t>
            </a:r>
            <a:br>
              <a:rPr lang="en-US" sz="2400" dirty="0">
                <a:solidFill>
                  <a:schemeClr val="bg1"/>
                </a:solidFill>
              </a:rPr>
            </a:br>
            <a:br>
              <a:rPr lang="en-US" sz="2400" dirty="0">
                <a:solidFill>
                  <a:schemeClr val="bg1"/>
                </a:solidFill>
              </a:rPr>
            </a:br>
            <a:r>
              <a:rPr lang="en-US" sz="2400" dirty="0">
                <a:solidFill>
                  <a:schemeClr val="bg1"/>
                </a:solidFill>
              </a:rPr>
              <a:t>  What do the following slides have in common?</a:t>
            </a:r>
          </a:p>
        </p:txBody>
      </p:sp>
    </p:spTree>
    <p:extLst>
      <p:ext uri="{BB962C8B-B14F-4D97-AF65-F5344CB8AC3E}">
        <p14:creationId xmlns:p14="http://schemas.microsoft.com/office/powerpoint/2010/main" val="11965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Google Cloud </a:t>
            </a:r>
            <a:r>
              <a:rPr lang="en-US" dirty="0" err="1"/>
              <a:t>Datalab</a:t>
            </a:r>
            <a:endParaRPr lang="en-US" dirty="0"/>
          </a:p>
        </p:txBody>
      </p:sp>
      <p:pic>
        <p:nvPicPr>
          <p:cNvPr id="5" name="Picture 4"/>
          <p:cNvPicPr>
            <a:picLocks noChangeAspect="1"/>
          </p:cNvPicPr>
          <p:nvPr/>
        </p:nvPicPr>
        <p:blipFill>
          <a:blip r:embed="rId2"/>
          <a:stretch>
            <a:fillRect/>
          </a:stretch>
        </p:blipFill>
        <p:spPr>
          <a:xfrm>
            <a:off x="2841273" y="1555724"/>
            <a:ext cx="6125600" cy="4796683"/>
          </a:xfrm>
          <a:prstGeom prst="rect">
            <a:avLst/>
          </a:prstGeom>
        </p:spPr>
      </p:pic>
    </p:spTree>
    <p:extLst>
      <p:ext uri="{BB962C8B-B14F-4D97-AF65-F5344CB8AC3E}">
        <p14:creationId xmlns:p14="http://schemas.microsoft.com/office/powerpoint/2010/main" val="3853378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Google </a:t>
            </a:r>
            <a:r>
              <a:rPr lang="en-US" dirty="0" err="1"/>
              <a:t>Colaboratory</a:t>
            </a:r>
            <a:r>
              <a:rPr lang="en-US" dirty="0"/>
              <a:t> (a.k.a. </a:t>
            </a:r>
            <a:r>
              <a:rPr lang="en-US" dirty="0" err="1"/>
              <a:t>Colab</a:t>
            </a:r>
            <a:r>
              <a:rPr lang="en-US" dirty="0"/>
              <a:t>)</a:t>
            </a:r>
          </a:p>
        </p:txBody>
      </p:sp>
      <p:pic>
        <p:nvPicPr>
          <p:cNvPr id="2" name="Picture 1">
            <a:extLst>
              <a:ext uri="{FF2B5EF4-FFF2-40B4-BE49-F238E27FC236}">
                <a16:creationId xmlns:a16="http://schemas.microsoft.com/office/drawing/2014/main" id="{8A691189-0380-4344-AA4E-3BA323E95CDC}"/>
              </a:ext>
            </a:extLst>
          </p:cNvPr>
          <p:cNvPicPr>
            <a:picLocks noChangeAspect="1"/>
          </p:cNvPicPr>
          <p:nvPr/>
        </p:nvPicPr>
        <p:blipFill>
          <a:blip r:embed="rId2"/>
          <a:stretch>
            <a:fillRect/>
          </a:stretch>
        </p:blipFill>
        <p:spPr>
          <a:xfrm>
            <a:off x="1213921" y="1372120"/>
            <a:ext cx="9766635" cy="4578975"/>
          </a:xfrm>
          <a:prstGeom prst="rect">
            <a:avLst/>
          </a:prstGeom>
        </p:spPr>
      </p:pic>
    </p:spTree>
    <p:extLst>
      <p:ext uri="{BB962C8B-B14F-4D97-AF65-F5344CB8AC3E}">
        <p14:creationId xmlns:p14="http://schemas.microsoft.com/office/powerpoint/2010/main" val="3932578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Databricks</a:t>
            </a:r>
            <a:endParaRPr lang="en-US" dirty="0"/>
          </a:p>
        </p:txBody>
      </p:sp>
      <p:pic>
        <p:nvPicPr>
          <p:cNvPr id="3" name="Picture 2"/>
          <p:cNvPicPr>
            <a:picLocks noChangeAspect="1"/>
          </p:cNvPicPr>
          <p:nvPr/>
        </p:nvPicPr>
        <p:blipFill>
          <a:blip r:embed="rId2"/>
          <a:stretch>
            <a:fillRect/>
          </a:stretch>
        </p:blipFill>
        <p:spPr>
          <a:xfrm>
            <a:off x="980547" y="1400965"/>
            <a:ext cx="10232495" cy="4965474"/>
          </a:xfrm>
          <a:prstGeom prst="rect">
            <a:avLst/>
          </a:prstGeom>
        </p:spPr>
      </p:pic>
    </p:spTree>
    <p:extLst>
      <p:ext uri="{BB962C8B-B14F-4D97-AF65-F5344CB8AC3E}">
        <p14:creationId xmlns:p14="http://schemas.microsoft.com/office/powerpoint/2010/main" val="889346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224" y="339813"/>
            <a:ext cx="11543216" cy="369332"/>
          </a:xfrm>
        </p:spPr>
        <p:txBody>
          <a:bodyPr/>
          <a:lstStyle/>
          <a:p>
            <a:r>
              <a:rPr lang="en-US" dirty="0"/>
              <a:t>IBM Watson Data Platform</a:t>
            </a:r>
          </a:p>
        </p:txBody>
      </p:sp>
      <p:pic>
        <p:nvPicPr>
          <p:cNvPr id="3" name="Picture 2"/>
          <p:cNvPicPr>
            <a:picLocks noChangeAspect="1"/>
          </p:cNvPicPr>
          <p:nvPr/>
        </p:nvPicPr>
        <p:blipFill>
          <a:blip r:embed="rId2"/>
          <a:stretch>
            <a:fillRect/>
          </a:stretch>
        </p:blipFill>
        <p:spPr>
          <a:xfrm>
            <a:off x="2038287" y="1383049"/>
            <a:ext cx="9096942" cy="5035479"/>
          </a:xfrm>
          <a:prstGeom prst="rect">
            <a:avLst/>
          </a:prstGeom>
        </p:spPr>
      </p:pic>
    </p:spTree>
    <p:extLst>
      <p:ext uri="{BB962C8B-B14F-4D97-AF65-F5344CB8AC3E}">
        <p14:creationId xmlns:p14="http://schemas.microsoft.com/office/powerpoint/2010/main" val="1576258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Cloudera Data Science Workbench</a:t>
            </a:r>
          </a:p>
        </p:txBody>
      </p:sp>
      <p:pic>
        <p:nvPicPr>
          <p:cNvPr id="4" name="Picture 3">
            <a:extLst>
              <a:ext uri="{FF2B5EF4-FFF2-40B4-BE49-F238E27FC236}">
                <a16:creationId xmlns:a16="http://schemas.microsoft.com/office/drawing/2014/main" id="{C6637BE6-38A4-764A-8E8C-3390331F300C}"/>
              </a:ext>
            </a:extLst>
          </p:cNvPr>
          <p:cNvPicPr>
            <a:picLocks noChangeAspect="1"/>
          </p:cNvPicPr>
          <p:nvPr/>
        </p:nvPicPr>
        <p:blipFill>
          <a:blip r:embed="rId2"/>
          <a:stretch>
            <a:fillRect/>
          </a:stretch>
        </p:blipFill>
        <p:spPr>
          <a:xfrm>
            <a:off x="5383081" y="1233398"/>
            <a:ext cx="5797090" cy="3170491"/>
          </a:xfrm>
          <a:prstGeom prst="rect">
            <a:avLst/>
          </a:prstGeom>
        </p:spPr>
      </p:pic>
      <p:pic>
        <p:nvPicPr>
          <p:cNvPr id="5" name="Picture 4">
            <a:extLst>
              <a:ext uri="{FF2B5EF4-FFF2-40B4-BE49-F238E27FC236}">
                <a16:creationId xmlns:a16="http://schemas.microsoft.com/office/drawing/2014/main" id="{6D708A29-AB83-2B4B-9E1F-01E523199696}"/>
              </a:ext>
            </a:extLst>
          </p:cNvPr>
          <p:cNvPicPr>
            <a:picLocks noChangeAspect="1"/>
          </p:cNvPicPr>
          <p:nvPr/>
        </p:nvPicPr>
        <p:blipFill>
          <a:blip r:embed="rId3"/>
          <a:stretch>
            <a:fillRect/>
          </a:stretch>
        </p:blipFill>
        <p:spPr>
          <a:xfrm>
            <a:off x="325186" y="4558036"/>
            <a:ext cx="7389689" cy="1815680"/>
          </a:xfrm>
          <a:prstGeom prst="rect">
            <a:avLst/>
          </a:prstGeom>
        </p:spPr>
      </p:pic>
    </p:spTree>
    <p:extLst>
      <p:ext uri="{BB962C8B-B14F-4D97-AF65-F5344CB8AC3E}">
        <p14:creationId xmlns:p14="http://schemas.microsoft.com/office/powerpoint/2010/main" val="3182414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B72229-41B9-5848-9EA2-8E468199F5BA}"/>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Training Environment</a:t>
            </a:r>
          </a:p>
          <a:p>
            <a:pPr marL="342900" indent="-342900">
              <a:buFont typeface="Arial" panose="020B0604020202020204" pitchFamily="34" charset="0"/>
              <a:buChar char="•"/>
            </a:pPr>
            <a:r>
              <a:rPr lang="en-US" dirty="0"/>
              <a:t>Notebooks</a:t>
            </a:r>
          </a:p>
          <a:p>
            <a:pPr marL="342900" indent="-342900">
              <a:buFont typeface="Arial" panose="020B0604020202020204" pitchFamily="34" charset="0"/>
              <a:buChar char="•"/>
            </a:pPr>
            <a:r>
              <a:rPr lang="en-US" dirty="0"/>
              <a:t>Python and/or R</a:t>
            </a:r>
          </a:p>
          <a:p>
            <a:pPr marL="342900" indent="-342900">
              <a:buFont typeface="Arial" panose="020B0604020202020204" pitchFamily="34" charset="0"/>
              <a:buChar char="•"/>
            </a:pPr>
            <a:r>
              <a:rPr lang="en-US" dirty="0"/>
              <a:t>Model Servers</a:t>
            </a:r>
          </a:p>
          <a:p>
            <a:pPr marL="342900" indent="-342900">
              <a:buFont typeface="Arial" panose="020B0604020202020204" pitchFamily="34" charset="0"/>
              <a:buChar char="•"/>
            </a:pPr>
            <a:r>
              <a:rPr lang="en-US" dirty="0"/>
              <a:t>Software 2.0 / Differentiable Programming</a:t>
            </a:r>
          </a:p>
        </p:txBody>
      </p:sp>
      <p:sp>
        <p:nvSpPr>
          <p:cNvPr id="4" name="Title 3">
            <a:extLst>
              <a:ext uri="{FF2B5EF4-FFF2-40B4-BE49-F238E27FC236}">
                <a16:creationId xmlns:a16="http://schemas.microsoft.com/office/drawing/2014/main" id="{92CD4AC6-6397-7740-B221-C2E310B182EE}"/>
              </a:ext>
            </a:extLst>
          </p:cNvPr>
          <p:cNvSpPr>
            <a:spLocks noGrp="1"/>
          </p:cNvSpPr>
          <p:nvPr>
            <p:ph type="title"/>
          </p:nvPr>
        </p:nvSpPr>
        <p:spPr/>
        <p:txBody>
          <a:bodyPr/>
          <a:lstStyle/>
          <a:p>
            <a:r>
              <a:rPr lang="en-US" dirty="0"/>
              <a:t>Misc. Topics</a:t>
            </a:r>
          </a:p>
        </p:txBody>
      </p:sp>
    </p:spTree>
    <p:extLst>
      <p:ext uri="{BB962C8B-B14F-4D97-AF65-F5344CB8AC3E}">
        <p14:creationId xmlns:p14="http://schemas.microsoft.com/office/powerpoint/2010/main" val="500237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R-Brain (based on JupyterLab)</a:t>
            </a:r>
          </a:p>
        </p:txBody>
      </p:sp>
      <p:pic>
        <p:nvPicPr>
          <p:cNvPr id="3" name="Picture 2">
            <a:extLst>
              <a:ext uri="{FF2B5EF4-FFF2-40B4-BE49-F238E27FC236}">
                <a16:creationId xmlns:a16="http://schemas.microsoft.com/office/drawing/2014/main" id="{7DC46492-E796-F24F-85AE-12D7FA88028D}"/>
              </a:ext>
            </a:extLst>
          </p:cNvPr>
          <p:cNvPicPr>
            <a:picLocks noChangeAspect="1"/>
          </p:cNvPicPr>
          <p:nvPr/>
        </p:nvPicPr>
        <p:blipFill>
          <a:blip r:embed="rId2"/>
          <a:stretch>
            <a:fillRect/>
          </a:stretch>
        </p:blipFill>
        <p:spPr>
          <a:xfrm>
            <a:off x="2166595" y="1620134"/>
            <a:ext cx="7213183" cy="4300497"/>
          </a:xfrm>
          <a:prstGeom prst="rect">
            <a:avLst/>
          </a:prstGeom>
        </p:spPr>
      </p:pic>
    </p:spTree>
    <p:extLst>
      <p:ext uri="{BB962C8B-B14F-4D97-AF65-F5344CB8AC3E}">
        <p14:creationId xmlns:p14="http://schemas.microsoft.com/office/powerpoint/2010/main" val="38367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AI</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820" y="1641749"/>
            <a:ext cx="6624167" cy="4735098"/>
          </a:xfrm>
          <a:prstGeom prst="rect">
            <a:avLst/>
          </a:prstGeom>
          <a:noFill/>
          <a:ln w="31750">
            <a:solidFill>
              <a:schemeClr val="accent1"/>
            </a:solidFill>
          </a:ln>
        </p:spPr>
      </p:pic>
      <p:sp>
        <p:nvSpPr>
          <p:cNvPr id="4" name="Oval 3">
            <a:extLst>
              <a:ext uri="{FF2B5EF4-FFF2-40B4-BE49-F238E27FC236}">
                <a16:creationId xmlns:a16="http://schemas.microsoft.com/office/drawing/2014/main" id="{46F69A72-99E6-9246-BA86-66FD186A936C}"/>
              </a:ext>
            </a:extLst>
          </p:cNvPr>
          <p:cNvSpPr/>
          <p:nvPr/>
        </p:nvSpPr>
        <p:spPr bwMode="gray">
          <a:xfrm>
            <a:off x="4991725" y="2488367"/>
            <a:ext cx="3192905" cy="1828800"/>
          </a:xfrm>
          <a:prstGeom prst="ellipse">
            <a:avLst/>
          </a:prstGeom>
          <a:noFill/>
          <a:ln w="50800" algn="ctr">
            <a:solidFill>
              <a:schemeClr val="accent5"/>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97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a:t>
            </a:r>
            <a:r>
              <a:rPr lang="en-US" dirty="0" err="1"/>
              <a:t>SageMaker</a:t>
            </a:r>
            <a:endParaRPr lang="en-US" dirty="0"/>
          </a:p>
        </p:txBody>
      </p:sp>
      <p:pic>
        <p:nvPicPr>
          <p:cNvPr id="3" name="Picture 2"/>
          <p:cNvPicPr>
            <a:picLocks noChangeAspect="1"/>
          </p:cNvPicPr>
          <p:nvPr/>
        </p:nvPicPr>
        <p:blipFill>
          <a:blip r:embed="rId2"/>
          <a:stretch>
            <a:fillRect/>
          </a:stretch>
        </p:blipFill>
        <p:spPr>
          <a:xfrm>
            <a:off x="539952" y="2323689"/>
            <a:ext cx="11113685" cy="3161442"/>
          </a:xfrm>
          <a:prstGeom prst="rect">
            <a:avLst/>
          </a:prstGeom>
        </p:spPr>
      </p:pic>
    </p:spTree>
    <p:extLst>
      <p:ext uri="{BB962C8B-B14F-4D97-AF65-F5344CB8AC3E}">
        <p14:creationId xmlns:p14="http://schemas.microsoft.com/office/powerpoint/2010/main" val="489339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Monthly Active Users (MAU) on GitHub</a:t>
            </a:r>
          </a:p>
        </p:txBody>
      </p:sp>
      <p:pic>
        <p:nvPicPr>
          <p:cNvPr id="4" name="Picture 3">
            <a:extLst>
              <a:ext uri="{FF2B5EF4-FFF2-40B4-BE49-F238E27FC236}">
                <a16:creationId xmlns:a16="http://schemas.microsoft.com/office/drawing/2014/main" id="{CF351D37-B253-DE4A-9467-DD444FAD8F4C}"/>
              </a:ext>
            </a:extLst>
          </p:cNvPr>
          <p:cNvPicPr>
            <a:picLocks noChangeAspect="1"/>
          </p:cNvPicPr>
          <p:nvPr/>
        </p:nvPicPr>
        <p:blipFill>
          <a:blip r:embed="rId2"/>
          <a:stretch>
            <a:fillRect/>
          </a:stretch>
        </p:blipFill>
        <p:spPr>
          <a:xfrm>
            <a:off x="3096821" y="1320925"/>
            <a:ext cx="5597399" cy="4836726"/>
          </a:xfrm>
          <a:prstGeom prst="rect">
            <a:avLst/>
          </a:prstGeom>
        </p:spPr>
      </p:pic>
      <p:sp>
        <p:nvSpPr>
          <p:cNvPr id="5" name="Rectangle 4">
            <a:extLst>
              <a:ext uri="{FF2B5EF4-FFF2-40B4-BE49-F238E27FC236}">
                <a16:creationId xmlns:a16="http://schemas.microsoft.com/office/drawing/2014/main" id="{BF4481C1-36B7-FE43-BF06-DFAEAE841079}"/>
              </a:ext>
            </a:extLst>
          </p:cNvPr>
          <p:cNvSpPr/>
          <p:nvPr/>
        </p:nvSpPr>
        <p:spPr>
          <a:xfrm>
            <a:off x="325186" y="6229422"/>
            <a:ext cx="11241326" cy="307706"/>
          </a:xfrm>
          <a:prstGeom prst="rect">
            <a:avLst/>
          </a:prstGeom>
        </p:spPr>
        <p:txBody>
          <a:bodyPr wrap="square">
            <a:spAutoFit/>
          </a:bodyPr>
          <a:lstStyle/>
          <a:p>
            <a:r>
              <a:rPr lang="en-US" sz="1400" dirty="0"/>
              <a:t>http://</a:t>
            </a:r>
            <a:r>
              <a:rPr lang="en-US" sz="1400" dirty="0" err="1"/>
              <a:t>www.benfrederickson.com</a:t>
            </a:r>
            <a:r>
              <a:rPr lang="en-US" sz="1400" dirty="0"/>
              <a:t>/ranking-programming-languages-by-</a:t>
            </a:r>
            <a:r>
              <a:rPr lang="en-US" sz="1400" dirty="0" err="1"/>
              <a:t>github</a:t>
            </a:r>
            <a:r>
              <a:rPr lang="en-US" sz="1400" dirty="0"/>
              <a:t>-users/</a:t>
            </a:r>
          </a:p>
        </p:txBody>
      </p:sp>
    </p:spTree>
    <p:extLst>
      <p:ext uri="{BB962C8B-B14F-4D97-AF65-F5344CB8AC3E}">
        <p14:creationId xmlns:p14="http://schemas.microsoft.com/office/powerpoint/2010/main" val="155084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C2DD8-DFE8-6141-A0E4-D4650A25E96D}"/>
              </a:ext>
            </a:extLst>
          </p:cNvPr>
          <p:cNvSpPr>
            <a:spLocks noGrp="1"/>
          </p:cNvSpPr>
          <p:nvPr>
            <p:ph type="title"/>
          </p:nvPr>
        </p:nvSpPr>
        <p:spPr/>
        <p:txBody>
          <a:bodyPr/>
          <a:lstStyle/>
          <a:p>
            <a:r>
              <a:rPr lang="en-US" dirty="0"/>
              <a:t>How many (actual) Jupyter Notebooks are on GitHub?</a:t>
            </a:r>
          </a:p>
        </p:txBody>
      </p:sp>
    </p:spTree>
    <p:extLst>
      <p:ext uri="{BB962C8B-B14F-4D97-AF65-F5344CB8AC3E}">
        <p14:creationId xmlns:p14="http://schemas.microsoft.com/office/powerpoint/2010/main" val="2342861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C2DD8-DFE8-6141-A0E4-D4650A25E96D}"/>
              </a:ext>
            </a:extLst>
          </p:cNvPr>
          <p:cNvSpPr>
            <a:spLocks noGrp="1"/>
          </p:cNvSpPr>
          <p:nvPr>
            <p:ph type="title"/>
          </p:nvPr>
        </p:nvSpPr>
        <p:spPr/>
        <p:txBody>
          <a:bodyPr/>
          <a:lstStyle/>
          <a:p>
            <a:r>
              <a:rPr lang="en-US" dirty="0"/>
              <a:t>How many (actual) Jupyter Notebooks are on GitHub?</a:t>
            </a:r>
          </a:p>
        </p:txBody>
      </p:sp>
      <p:pic>
        <p:nvPicPr>
          <p:cNvPr id="3" name="Picture 2">
            <a:extLst>
              <a:ext uri="{FF2B5EF4-FFF2-40B4-BE49-F238E27FC236}">
                <a16:creationId xmlns:a16="http://schemas.microsoft.com/office/drawing/2014/main" id="{E9024780-816B-2341-8238-D623D2924BC6}"/>
              </a:ext>
            </a:extLst>
          </p:cNvPr>
          <p:cNvPicPr>
            <a:picLocks noChangeAspect="1"/>
          </p:cNvPicPr>
          <p:nvPr/>
        </p:nvPicPr>
        <p:blipFill>
          <a:blip r:embed="rId2"/>
          <a:stretch>
            <a:fillRect/>
          </a:stretch>
        </p:blipFill>
        <p:spPr>
          <a:xfrm>
            <a:off x="1322822" y="1487017"/>
            <a:ext cx="10173713" cy="4559457"/>
          </a:xfrm>
          <a:prstGeom prst="rect">
            <a:avLst/>
          </a:prstGeom>
        </p:spPr>
      </p:pic>
      <p:sp>
        <p:nvSpPr>
          <p:cNvPr id="4" name="Rectangle 3">
            <a:extLst>
              <a:ext uri="{FF2B5EF4-FFF2-40B4-BE49-F238E27FC236}">
                <a16:creationId xmlns:a16="http://schemas.microsoft.com/office/drawing/2014/main" id="{61E786A8-3C27-D447-AB5B-BD9DDD28D17B}"/>
              </a:ext>
            </a:extLst>
          </p:cNvPr>
          <p:cNvSpPr/>
          <p:nvPr/>
        </p:nvSpPr>
        <p:spPr>
          <a:xfrm>
            <a:off x="313678" y="6119336"/>
            <a:ext cx="9369968" cy="738664"/>
          </a:xfrm>
          <a:prstGeom prst="rect">
            <a:avLst/>
          </a:prstGeom>
        </p:spPr>
        <p:txBody>
          <a:bodyPr wrap="square">
            <a:spAutoFit/>
          </a:bodyPr>
          <a:lstStyle/>
          <a:p>
            <a:r>
              <a:rPr lang="en-US" dirty="0"/>
              <a:t>Try it out: </a:t>
            </a:r>
            <a:r>
              <a:rPr lang="en-US" dirty="0">
                <a:hlinkClick r:id="rId3"/>
              </a:rPr>
              <a:t>https://github.com/search?q=extension%3Aipynb+nbformat_minor</a:t>
            </a:r>
            <a:endParaRPr lang="en-US" dirty="0"/>
          </a:p>
          <a:p>
            <a:endParaRPr lang="en-US" dirty="0"/>
          </a:p>
        </p:txBody>
      </p:sp>
    </p:spTree>
    <p:extLst>
      <p:ext uri="{BB962C8B-B14F-4D97-AF65-F5344CB8AC3E}">
        <p14:creationId xmlns:p14="http://schemas.microsoft.com/office/powerpoint/2010/main" val="1419378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57C9B7-C0E8-9A46-B14D-0CD0D42885B3}"/>
              </a:ext>
            </a:extLst>
          </p:cNvPr>
          <p:cNvPicPr>
            <a:picLocks noChangeAspect="1"/>
          </p:cNvPicPr>
          <p:nvPr/>
        </p:nvPicPr>
        <p:blipFill>
          <a:blip r:embed="rId2"/>
          <a:stretch>
            <a:fillRect/>
          </a:stretch>
        </p:blipFill>
        <p:spPr>
          <a:xfrm>
            <a:off x="1411" y="0"/>
            <a:ext cx="12192353" cy="7287194"/>
          </a:xfrm>
          <a:prstGeom prst="rect">
            <a:avLst/>
          </a:prstGeom>
        </p:spPr>
      </p:pic>
      <p:sp>
        <p:nvSpPr>
          <p:cNvPr id="2" name="Title 1">
            <a:extLst>
              <a:ext uri="{FF2B5EF4-FFF2-40B4-BE49-F238E27FC236}">
                <a16:creationId xmlns:a16="http://schemas.microsoft.com/office/drawing/2014/main" id="{CF535B49-0A45-BA43-AFE2-6823FB642BB9}"/>
              </a:ext>
            </a:extLst>
          </p:cNvPr>
          <p:cNvSpPr>
            <a:spLocks noGrp="1"/>
          </p:cNvSpPr>
          <p:nvPr>
            <p:ph type="title"/>
          </p:nvPr>
        </p:nvSpPr>
        <p:spPr>
          <a:xfrm>
            <a:off x="469302" y="323999"/>
            <a:ext cx="11224098" cy="1504378"/>
          </a:xfrm>
          <a:solidFill>
            <a:schemeClr val="tx1"/>
          </a:solidFill>
          <a:ln>
            <a:solidFill>
              <a:schemeClr val="bg1"/>
            </a:solidFill>
          </a:ln>
        </p:spPr>
        <p:txBody>
          <a:bodyPr/>
          <a:lstStyle/>
          <a:p>
            <a:r>
              <a:rPr lang="en-US" sz="2400" dirty="0">
                <a:solidFill>
                  <a:schemeClr val="bg1"/>
                </a:solidFill>
              </a:rPr>
              <a:t>Demo: </a:t>
            </a:r>
            <a:br>
              <a:rPr lang="en-US" sz="2400" dirty="0">
                <a:solidFill>
                  <a:schemeClr val="bg1"/>
                </a:solidFill>
              </a:rPr>
            </a:br>
            <a:br>
              <a:rPr lang="en-US" sz="2400" dirty="0">
                <a:solidFill>
                  <a:schemeClr val="bg1"/>
                </a:solidFill>
              </a:rPr>
            </a:br>
            <a:r>
              <a:rPr lang="en-US" sz="2400" dirty="0" err="1">
                <a:solidFill>
                  <a:schemeClr val="bg1"/>
                </a:solidFill>
              </a:rPr>
              <a:t>JupyterHub</a:t>
            </a:r>
            <a:r>
              <a:rPr lang="en-US" sz="2400" dirty="0">
                <a:solidFill>
                  <a:schemeClr val="bg1"/>
                </a:solidFill>
              </a:rPr>
              <a:t> </a:t>
            </a:r>
          </a:p>
        </p:txBody>
      </p:sp>
    </p:spTree>
    <p:extLst>
      <p:ext uri="{BB962C8B-B14F-4D97-AF65-F5344CB8AC3E}">
        <p14:creationId xmlns:p14="http://schemas.microsoft.com/office/powerpoint/2010/main" val="2784286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CDAEFE-F7FA-2A49-9604-AE18955415FF}"/>
              </a:ext>
            </a:extLst>
          </p:cNvPr>
          <p:cNvSpPr>
            <a:spLocks noGrp="1"/>
          </p:cNvSpPr>
          <p:nvPr>
            <p:ph type="title"/>
          </p:nvPr>
        </p:nvSpPr>
        <p:spPr/>
        <p:txBody>
          <a:bodyPr/>
          <a:lstStyle/>
          <a:p>
            <a:r>
              <a:rPr lang="en-US" dirty="0"/>
              <a:t>“Side-by-Side vs. Embedded”</a:t>
            </a:r>
          </a:p>
        </p:txBody>
      </p:sp>
      <p:sp>
        <p:nvSpPr>
          <p:cNvPr id="5" name="Text Placeholder 4">
            <a:extLst>
              <a:ext uri="{FF2B5EF4-FFF2-40B4-BE49-F238E27FC236}">
                <a16:creationId xmlns:a16="http://schemas.microsoft.com/office/drawing/2014/main" id="{0E7797A1-9EE9-4F45-BD9D-9F336FFF2479}"/>
              </a:ext>
            </a:extLst>
          </p:cNvPr>
          <p:cNvSpPr>
            <a:spLocks noGrp="1"/>
          </p:cNvSpPr>
          <p:nvPr>
            <p:ph type="body" sz="quarter" idx="10"/>
          </p:nvPr>
        </p:nvSpPr>
        <p:spPr/>
        <p:txBody>
          <a:bodyPr/>
          <a:lstStyle/>
          <a:p>
            <a:endParaRPr lang="en-US" dirty="0"/>
          </a:p>
          <a:p>
            <a:r>
              <a:rPr lang="en-US" dirty="0"/>
              <a:t>Not on Day 1</a:t>
            </a:r>
          </a:p>
          <a:p>
            <a:endParaRPr lang="en-US" dirty="0"/>
          </a:p>
          <a:p>
            <a:endParaRPr lang="en-US" dirty="0"/>
          </a:p>
        </p:txBody>
      </p:sp>
    </p:spTree>
    <p:extLst>
      <p:ext uri="{BB962C8B-B14F-4D97-AF65-F5344CB8AC3E}">
        <p14:creationId xmlns:p14="http://schemas.microsoft.com/office/powerpoint/2010/main" val="379189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558B83-02BF-C342-A25C-E9FFF2A343A6}"/>
              </a:ext>
            </a:extLst>
          </p:cNvPr>
          <p:cNvSpPr>
            <a:spLocks noGrp="1"/>
          </p:cNvSpPr>
          <p:nvPr>
            <p:ph type="body" sz="quarter" idx="10"/>
          </p:nvPr>
        </p:nvSpPr>
        <p:spPr/>
        <p:txBody>
          <a:bodyPr>
            <a:normAutofit fontScale="55000" lnSpcReduction="20000"/>
          </a:bodyPr>
          <a:lstStyle/>
          <a:p>
            <a:r>
              <a:rPr lang="en-US" dirty="0"/>
              <a:t>CREATE PROCEDURE USE_SVM( IN train "</a:t>
            </a:r>
            <a:r>
              <a:rPr lang="en-US" dirty="0" err="1"/>
              <a:t>spamTraining</a:t>
            </a:r>
            <a:r>
              <a:rPr lang="en-US" dirty="0"/>
              <a:t>", IN </a:t>
            </a:r>
            <a:r>
              <a:rPr lang="en-US" dirty="0" err="1"/>
              <a:t>eval</a:t>
            </a:r>
            <a:r>
              <a:rPr lang="en-US" dirty="0"/>
              <a:t> "</a:t>
            </a:r>
            <a:r>
              <a:rPr lang="en-US" dirty="0" err="1"/>
              <a:t>spamEval</a:t>
            </a:r>
            <a:r>
              <a:rPr lang="en-US" dirty="0"/>
              <a:t>", OUT result "</a:t>
            </a:r>
            <a:r>
              <a:rPr lang="en-US" dirty="0" err="1"/>
              <a:t>spamClassified</a:t>
            </a:r>
            <a:r>
              <a:rPr lang="en-US" dirty="0"/>
              <a:t>") </a:t>
            </a:r>
          </a:p>
          <a:p>
            <a:r>
              <a:rPr lang="en-US" dirty="0"/>
              <a:t>LANGUAGE RLANG AS </a:t>
            </a:r>
          </a:p>
          <a:p>
            <a:r>
              <a:rPr lang="en-US" dirty="0"/>
              <a:t>BEGIN </a:t>
            </a:r>
          </a:p>
          <a:p>
            <a:r>
              <a:rPr lang="en-US" b="1" dirty="0"/>
              <a:t>library(</a:t>
            </a:r>
            <a:r>
              <a:rPr lang="en-US" b="1" dirty="0" err="1"/>
              <a:t>kernlab</a:t>
            </a:r>
            <a:r>
              <a:rPr lang="en-US" b="1" dirty="0"/>
              <a:t>) </a:t>
            </a:r>
          </a:p>
          <a:p>
            <a:r>
              <a:rPr lang="en-US" b="1" dirty="0"/>
              <a:t>model &lt;- </a:t>
            </a:r>
            <a:r>
              <a:rPr lang="en-US" b="1" dirty="0" err="1"/>
              <a:t>ksvm</a:t>
            </a:r>
            <a:r>
              <a:rPr lang="en-US" b="1" dirty="0"/>
              <a:t>(type~. , data=train, kernel=</a:t>
            </a:r>
            <a:r>
              <a:rPr lang="en-US" b="1" dirty="0" err="1"/>
              <a:t>rbfdot</a:t>
            </a:r>
            <a:r>
              <a:rPr lang="en-US" b="1" dirty="0"/>
              <a:t>(sigma=0.1)) </a:t>
            </a:r>
          </a:p>
          <a:p>
            <a:r>
              <a:rPr lang="en-US" b="1" dirty="0"/>
              <a:t>classified &lt;- predict(model, </a:t>
            </a:r>
            <a:r>
              <a:rPr lang="en-US" b="1" dirty="0" err="1"/>
              <a:t>eval</a:t>
            </a:r>
            <a:r>
              <a:rPr lang="en-US" b="1" dirty="0"/>
              <a:t> [,-(which(names(</a:t>
            </a:r>
            <a:r>
              <a:rPr lang="en-US" b="1" dirty="0" err="1"/>
              <a:t>eval</a:t>
            </a:r>
            <a:r>
              <a:rPr lang="en-US" b="1" dirty="0"/>
              <a:t>) %in% "type"))]) </a:t>
            </a:r>
          </a:p>
          <a:p>
            <a:r>
              <a:rPr lang="en-US" b="1" dirty="0"/>
              <a:t>result &lt;- </a:t>
            </a:r>
            <a:r>
              <a:rPr lang="en-US" b="1" dirty="0" err="1"/>
              <a:t>as.data.frame</a:t>
            </a:r>
            <a:r>
              <a:rPr lang="en-US" b="1" dirty="0"/>
              <a:t>(</a:t>
            </a:r>
            <a:r>
              <a:rPr lang="en-US" b="1" dirty="0" err="1"/>
              <a:t>cbind</a:t>
            </a:r>
            <a:r>
              <a:rPr lang="en-US" b="1" dirty="0"/>
              <a:t>(</a:t>
            </a:r>
            <a:r>
              <a:rPr lang="en-US" b="1" dirty="0" err="1"/>
              <a:t>eval</a:t>
            </a:r>
            <a:r>
              <a:rPr lang="en-US" b="1" dirty="0"/>
              <a:t>, classified)) </a:t>
            </a:r>
          </a:p>
          <a:p>
            <a:r>
              <a:rPr lang="en-US" dirty="0"/>
              <a:t>END;</a:t>
            </a:r>
          </a:p>
          <a:p>
            <a:endParaRPr lang="en-US" dirty="0"/>
          </a:p>
          <a:p>
            <a:r>
              <a:rPr lang="en-US" dirty="0"/>
              <a:t># This example is from the “R Integration Guide”</a:t>
            </a:r>
          </a:p>
          <a:p>
            <a:r>
              <a:rPr lang="en-US" dirty="0"/>
              <a:t># How do I test this function? Should I really use a radial basis function? </a:t>
            </a:r>
          </a:p>
          <a:p>
            <a:r>
              <a:rPr lang="en-US" dirty="0"/>
              <a:t># What parameters should I choose for sigma (and c)? I really would like to visualize the decision boundary.</a:t>
            </a:r>
          </a:p>
          <a:p>
            <a:r>
              <a:rPr lang="en-US" dirty="0"/>
              <a:t># Besides, do you really want to use a single function for training and prediction? (This is embarrassing.)</a:t>
            </a:r>
          </a:p>
          <a:p>
            <a:endParaRPr lang="en-US" dirty="0"/>
          </a:p>
          <a:p>
            <a:endParaRPr lang="en-US" dirty="0"/>
          </a:p>
        </p:txBody>
      </p:sp>
      <p:sp>
        <p:nvSpPr>
          <p:cNvPr id="4" name="Title 3">
            <a:extLst>
              <a:ext uri="{FF2B5EF4-FFF2-40B4-BE49-F238E27FC236}">
                <a16:creationId xmlns:a16="http://schemas.microsoft.com/office/drawing/2014/main" id="{23D6FDD3-5A51-8C49-AD6E-33F1FDC7DCCE}"/>
              </a:ext>
            </a:extLst>
          </p:cNvPr>
          <p:cNvSpPr>
            <a:spLocks noGrp="1"/>
          </p:cNvSpPr>
          <p:nvPr>
            <p:ph type="title"/>
          </p:nvPr>
        </p:nvSpPr>
        <p:spPr/>
        <p:txBody>
          <a:bodyPr/>
          <a:lstStyle/>
          <a:p>
            <a:r>
              <a:rPr lang="en-US" dirty="0"/>
              <a:t>Embedded R </a:t>
            </a:r>
            <a:r>
              <a:rPr lang="mr-IN" dirty="0"/>
              <a:t>–</a:t>
            </a:r>
            <a:r>
              <a:rPr lang="en-US" dirty="0"/>
              <a:t> Really???</a:t>
            </a:r>
          </a:p>
        </p:txBody>
      </p:sp>
    </p:spTree>
    <p:extLst>
      <p:ext uri="{BB962C8B-B14F-4D97-AF65-F5344CB8AC3E}">
        <p14:creationId xmlns:p14="http://schemas.microsoft.com/office/powerpoint/2010/main" val="1381508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C26411-4678-484D-8A8A-D498B6F43CAE}"/>
              </a:ext>
            </a:extLst>
          </p:cNvPr>
          <p:cNvSpPr>
            <a:spLocks noGrp="1"/>
          </p:cNvSpPr>
          <p:nvPr>
            <p:ph type="body" sz="quarter" idx="10"/>
          </p:nvPr>
        </p:nvSpPr>
        <p:spPr/>
        <p:txBody>
          <a:bodyPr>
            <a:normAutofit fontScale="47500" lnSpcReduction="20000"/>
          </a:bodyPr>
          <a:lstStyle/>
          <a:p>
            <a:r>
              <a:rPr lang="en-US" sz="1800" dirty="0">
                <a:solidFill>
                  <a:schemeClr val="tx1">
                    <a:lumMod val="65000"/>
                    <a:lumOff val="35000"/>
                  </a:schemeClr>
                </a:solidFill>
              </a:rPr>
              <a:t>[In R Notebook or </a:t>
            </a:r>
            <a:r>
              <a:rPr lang="en-US" sz="1800" dirty="0" err="1">
                <a:solidFill>
                  <a:schemeClr val="tx1">
                    <a:lumMod val="65000"/>
                    <a:lumOff val="35000"/>
                  </a:schemeClr>
                </a:solidFill>
              </a:rPr>
              <a:t>RStudio</a:t>
            </a:r>
            <a:r>
              <a:rPr lang="en-US" sz="1800" dirty="0">
                <a:solidFill>
                  <a:schemeClr val="tx1">
                    <a:lumMod val="65000"/>
                    <a:lumOff val="35000"/>
                  </a:schemeClr>
                </a:solidFill>
              </a:rPr>
              <a:t>]</a:t>
            </a:r>
          </a:p>
          <a:p>
            <a:r>
              <a:rPr lang="en-US" dirty="0"/>
              <a:t>train &lt;- </a:t>
            </a:r>
            <a:r>
              <a:rPr lang="en-US" dirty="0" err="1"/>
              <a:t>HANAread</a:t>
            </a:r>
            <a:r>
              <a:rPr lang="en-US" dirty="0"/>
              <a:t>(</a:t>
            </a:r>
            <a:r>
              <a:rPr lang="en-US" dirty="0" err="1"/>
              <a:t>hdb</a:t>
            </a:r>
            <a:r>
              <a:rPr lang="en-US" dirty="0"/>
              <a:t>, ”</a:t>
            </a:r>
            <a:r>
              <a:rPr lang="en-US" dirty="0" err="1"/>
              <a:t>spamTraining</a:t>
            </a:r>
            <a:r>
              <a:rPr lang="en-US" dirty="0"/>
              <a:t>”)</a:t>
            </a:r>
          </a:p>
          <a:p>
            <a:r>
              <a:rPr lang="en-US" dirty="0" err="1"/>
              <a:t>eval</a:t>
            </a:r>
            <a:r>
              <a:rPr lang="en-US" dirty="0"/>
              <a:t> &lt;- </a:t>
            </a:r>
            <a:r>
              <a:rPr lang="en-US" dirty="0" err="1"/>
              <a:t>HANAread</a:t>
            </a:r>
            <a:r>
              <a:rPr lang="en-US" dirty="0"/>
              <a:t>(</a:t>
            </a:r>
            <a:r>
              <a:rPr lang="en-US" dirty="0" err="1"/>
              <a:t>hdb</a:t>
            </a:r>
            <a:r>
              <a:rPr lang="en-US" dirty="0"/>
              <a:t>, “</a:t>
            </a:r>
            <a:r>
              <a:rPr lang="en-US" dirty="0" err="1"/>
              <a:t>spamEval</a:t>
            </a:r>
            <a:r>
              <a:rPr lang="en-US" dirty="0"/>
              <a:t>”)</a:t>
            </a:r>
          </a:p>
          <a:p>
            <a:r>
              <a:rPr lang="en-US" dirty="0"/>
              <a:t>library(</a:t>
            </a:r>
            <a:r>
              <a:rPr lang="en-US" dirty="0" err="1"/>
              <a:t>kernlab</a:t>
            </a:r>
            <a:r>
              <a:rPr lang="en-US" dirty="0"/>
              <a:t>)</a:t>
            </a:r>
          </a:p>
          <a:p>
            <a:r>
              <a:rPr lang="en-US" b="1" dirty="0"/>
              <a:t>USE_SVM &lt;- function(train) {</a:t>
            </a:r>
          </a:p>
          <a:p>
            <a:r>
              <a:rPr lang="en-US" b="1" dirty="0"/>
              <a:t>  model &lt;- </a:t>
            </a:r>
            <a:r>
              <a:rPr lang="en-US" b="1" dirty="0" err="1"/>
              <a:t>ksvm</a:t>
            </a:r>
            <a:r>
              <a:rPr lang="en-US" b="1" dirty="0"/>
              <a:t>(type~. , data=train, kernel=</a:t>
            </a:r>
            <a:r>
              <a:rPr lang="en-US" b="1" dirty="0" err="1"/>
              <a:t>rbfdot</a:t>
            </a:r>
            <a:r>
              <a:rPr lang="en-US" b="1" dirty="0"/>
              <a:t>(sigma=0.1)) </a:t>
            </a:r>
          </a:p>
          <a:p>
            <a:r>
              <a:rPr lang="en-US" b="1" dirty="0"/>
              <a:t>  classified &lt;- predict(model, </a:t>
            </a:r>
            <a:r>
              <a:rPr lang="en-US" b="1" dirty="0" err="1"/>
              <a:t>eval</a:t>
            </a:r>
            <a:r>
              <a:rPr lang="en-US" b="1" dirty="0"/>
              <a:t> [,-(which(names(</a:t>
            </a:r>
            <a:r>
              <a:rPr lang="en-US" b="1" dirty="0" err="1"/>
              <a:t>eval</a:t>
            </a:r>
            <a:r>
              <a:rPr lang="en-US" b="1" dirty="0"/>
              <a:t>) %in% "type"))]) </a:t>
            </a:r>
          </a:p>
          <a:p>
            <a:r>
              <a:rPr lang="en-US" b="1" dirty="0"/>
              <a:t>  return </a:t>
            </a:r>
            <a:r>
              <a:rPr lang="en-US" b="1" dirty="0" err="1"/>
              <a:t>as.data.frame</a:t>
            </a:r>
            <a:r>
              <a:rPr lang="en-US" b="1" dirty="0"/>
              <a:t>(</a:t>
            </a:r>
            <a:r>
              <a:rPr lang="en-US" b="1" dirty="0" err="1"/>
              <a:t>cbind</a:t>
            </a:r>
            <a:r>
              <a:rPr lang="en-US" b="1" dirty="0"/>
              <a:t>(</a:t>
            </a:r>
            <a:r>
              <a:rPr lang="en-US" b="1" dirty="0" err="1"/>
              <a:t>eval</a:t>
            </a:r>
            <a:r>
              <a:rPr lang="en-US" b="1" dirty="0"/>
              <a:t>, classified))</a:t>
            </a:r>
          </a:p>
          <a:p>
            <a:r>
              <a:rPr lang="en-US" b="1" dirty="0"/>
              <a:t>}</a:t>
            </a:r>
          </a:p>
          <a:p>
            <a:r>
              <a:rPr lang="en-US" dirty="0"/>
              <a:t># Then test (is a radial basis function the best kernel? Try different values for sigma (and c)</a:t>
            </a:r>
            <a:r>
              <a:rPr lang="mr-IN" dirty="0"/>
              <a:t>…</a:t>
            </a:r>
            <a:r>
              <a:rPr lang="en-US" dirty="0"/>
              <a:t>. and finally deploy </a:t>
            </a:r>
            <a:r>
              <a:rPr lang="mr-IN" dirty="0"/>
              <a:t>–</a:t>
            </a:r>
            <a:r>
              <a:rPr lang="en-US" dirty="0"/>
              <a:t> all in R notebook or </a:t>
            </a:r>
            <a:r>
              <a:rPr lang="en-US" dirty="0" err="1"/>
              <a:t>Rstudio</a:t>
            </a:r>
            <a:endParaRPr lang="en-US" dirty="0"/>
          </a:p>
          <a:p>
            <a:r>
              <a:rPr lang="en-US" dirty="0"/>
              <a:t>library(</a:t>
            </a:r>
            <a:r>
              <a:rPr lang="en-US" dirty="0" err="1"/>
              <a:t>HANAmodelDeployer</a:t>
            </a:r>
            <a:r>
              <a:rPr lang="en-US" dirty="0"/>
              <a:t>)</a:t>
            </a:r>
          </a:p>
          <a:p>
            <a:r>
              <a:rPr lang="en-US" dirty="0" err="1"/>
              <a:t>modelDeploy</a:t>
            </a:r>
            <a:r>
              <a:rPr lang="en-US" dirty="0"/>
              <a:t>(conn, ”</a:t>
            </a:r>
            <a:r>
              <a:rPr lang="en-US" dirty="0" err="1"/>
              <a:t>RContainer</a:t>
            </a:r>
            <a:r>
              <a:rPr lang="en-US" dirty="0"/>
              <a:t>”, “USE_SVM”, replicas=2)</a:t>
            </a:r>
          </a:p>
          <a:p>
            <a:endParaRPr lang="en-US" dirty="0"/>
          </a:p>
          <a:p>
            <a:r>
              <a:rPr lang="en-US" dirty="0">
                <a:solidFill>
                  <a:schemeClr val="tx1">
                    <a:lumMod val="65000"/>
                    <a:lumOff val="35000"/>
                  </a:schemeClr>
                </a:solidFill>
              </a:rPr>
              <a:t>In SQL Script: </a:t>
            </a:r>
            <a:r>
              <a:rPr lang="en-US" dirty="0"/>
              <a:t>CALL </a:t>
            </a:r>
            <a:r>
              <a:rPr lang="en-US" dirty="0" err="1"/>
              <a:t>RContainer</a:t>
            </a:r>
            <a:r>
              <a:rPr lang="en-US" dirty="0"/>
              <a:t>(“USE_SVM”, :</a:t>
            </a:r>
            <a:r>
              <a:rPr lang="en-US" dirty="0" err="1"/>
              <a:t>newtrain</a:t>
            </a:r>
            <a:r>
              <a:rPr lang="en-US" dirty="0"/>
              <a:t>, :subset2, result);   # Complete code in the R Integration Guide</a:t>
            </a:r>
          </a:p>
          <a:p>
            <a:endParaRPr lang="en-US" dirty="0"/>
          </a:p>
          <a:p>
            <a:endParaRPr lang="en-US" dirty="0"/>
          </a:p>
        </p:txBody>
      </p:sp>
      <p:sp>
        <p:nvSpPr>
          <p:cNvPr id="3" name="Title 2">
            <a:extLst>
              <a:ext uri="{FF2B5EF4-FFF2-40B4-BE49-F238E27FC236}">
                <a16:creationId xmlns:a16="http://schemas.microsoft.com/office/drawing/2014/main" id="{BD748B5F-272D-8D4B-88BE-5DBC695B5CAF}"/>
              </a:ext>
            </a:extLst>
          </p:cNvPr>
          <p:cNvSpPr>
            <a:spLocks noGrp="1"/>
          </p:cNvSpPr>
          <p:nvPr>
            <p:ph type="title"/>
          </p:nvPr>
        </p:nvSpPr>
        <p:spPr/>
        <p:txBody>
          <a:bodyPr/>
          <a:lstStyle/>
          <a:p>
            <a:r>
              <a:rPr lang="en-US" dirty="0"/>
              <a:t>Embedded R </a:t>
            </a:r>
            <a:r>
              <a:rPr lang="mr-IN" dirty="0"/>
              <a:t>–</a:t>
            </a:r>
            <a:r>
              <a:rPr lang="en-US" dirty="0"/>
              <a:t> How about </a:t>
            </a:r>
            <a:r>
              <a:rPr lang="mr-IN" dirty="0"/>
              <a:t>…</a:t>
            </a:r>
            <a:r>
              <a:rPr lang="en-US" dirty="0"/>
              <a:t> ?</a:t>
            </a:r>
          </a:p>
        </p:txBody>
      </p:sp>
    </p:spTree>
    <p:extLst>
      <p:ext uri="{BB962C8B-B14F-4D97-AF65-F5344CB8AC3E}">
        <p14:creationId xmlns:p14="http://schemas.microsoft.com/office/powerpoint/2010/main" val="923159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Training Environment</a:t>
            </a:r>
          </a:p>
        </p:txBody>
      </p:sp>
      <p:sp>
        <p:nvSpPr>
          <p:cNvPr id="3" name="Text Placeholder 2"/>
          <p:cNvSpPr>
            <a:spLocks noGrp="1"/>
          </p:cNvSpPr>
          <p:nvPr>
            <p:ph type="body" sz="quarter" idx="10"/>
          </p:nvPr>
        </p:nvSpPr>
        <p:spPr/>
        <p:txBody>
          <a:bodyPr/>
          <a:lstStyle/>
          <a:p>
            <a:r>
              <a:rPr lang="en-US" sz="1800" dirty="0"/>
              <a:t>There are several (excellent) ML trainings available to SAP employees that show how to invoke a particular ML algorithm in Predictive Analysis (expert and automated mode), PAL, R, Python, and Excel.</a:t>
            </a:r>
          </a:p>
          <a:p>
            <a:r>
              <a:rPr lang="en-US" sz="1800" dirty="0"/>
              <a:t>We will focus instead on Python, </a:t>
            </a:r>
            <a:r>
              <a:rPr lang="en-US" sz="1800" dirty="0" err="1"/>
              <a:t>Scikit</a:t>
            </a:r>
            <a:r>
              <a:rPr lang="en-US" sz="1800" dirty="0"/>
              <a:t>-Learn, and TensorFlow.</a:t>
            </a:r>
          </a:p>
          <a:p>
            <a:r>
              <a:rPr lang="en-US" sz="1800" dirty="0"/>
              <a:t>Python has recently bypassed R as the most popular programming language for machine learning. </a:t>
            </a:r>
          </a:p>
          <a:p>
            <a:r>
              <a:rPr lang="en-US" sz="1800" dirty="0" err="1"/>
              <a:t>Scikit</a:t>
            </a:r>
            <a:r>
              <a:rPr lang="en-US" sz="1800" dirty="0"/>
              <a:t>-Learn is a well-designed, very easy to use and extremely popular library for ML.</a:t>
            </a:r>
          </a:p>
          <a:p>
            <a:r>
              <a:rPr lang="en-US" sz="1800" dirty="0"/>
              <a:t>TensorFlow is a more low-level library for developing and serving machine learning algorithms (though more and more high-level components have been added (</a:t>
            </a:r>
            <a:r>
              <a:rPr lang="en-US" sz="1800" dirty="0" err="1"/>
              <a:t>Keras</a:t>
            </a:r>
            <a:r>
              <a:rPr lang="en-US" sz="1800" dirty="0"/>
              <a:t>, </a:t>
            </a:r>
            <a:r>
              <a:rPr lang="en-US" sz="1800" dirty="0" err="1"/>
              <a:t>scikit</a:t>
            </a:r>
            <a:r>
              <a:rPr lang="en-US" sz="1800" dirty="0"/>
              <a:t>-learn inspired predictors, etc.) TensorFlow is very fast and scalable. Moreover, it provides a lot of features that make the design and evaluation of machine learning models much easier.</a:t>
            </a:r>
          </a:p>
          <a:p>
            <a:r>
              <a:rPr lang="en-US" sz="1800" dirty="0"/>
              <a:t>Please note that </a:t>
            </a:r>
            <a:r>
              <a:rPr lang="en-US" sz="1800" dirty="0" err="1"/>
              <a:t>PyTorch</a:t>
            </a:r>
            <a:r>
              <a:rPr lang="en-US" sz="1800" dirty="0"/>
              <a:t> is gaining a lot of traction as well. We will provide a brief comparison between the two libraries.</a:t>
            </a:r>
          </a:p>
          <a:p>
            <a:endParaRPr lang="en-US" b="0" dirty="0"/>
          </a:p>
          <a:p>
            <a:endParaRPr lang="en-US" b="0" dirty="0"/>
          </a:p>
        </p:txBody>
      </p:sp>
    </p:spTree>
    <p:extLst>
      <p:ext uri="{BB962C8B-B14F-4D97-AF65-F5344CB8AC3E}">
        <p14:creationId xmlns:p14="http://schemas.microsoft.com/office/powerpoint/2010/main" val="4219890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Scenarios</a:t>
            </a:r>
          </a:p>
        </p:txBody>
      </p:sp>
      <p:sp>
        <p:nvSpPr>
          <p:cNvPr id="3" name="Text Placeholder 2"/>
          <p:cNvSpPr>
            <a:spLocks noGrp="1"/>
          </p:cNvSpPr>
          <p:nvPr>
            <p:ph type="body" sz="quarter" idx="10"/>
          </p:nvPr>
        </p:nvSpPr>
        <p:spPr/>
        <p:txBody>
          <a:bodyPr/>
          <a:lstStyle/>
          <a:p>
            <a:r>
              <a:rPr lang="en-US" dirty="0"/>
              <a:t>Proposal:</a:t>
            </a:r>
          </a:p>
          <a:p>
            <a:r>
              <a:rPr lang="en-US" b="0" dirty="0"/>
              <a:t>Develop ML models (or arbitrary Python/R functions) in a notebook-based environment (side-by-side</a:t>
            </a:r>
          </a:p>
          <a:p>
            <a:r>
              <a:rPr lang="en-US" b="0" dirty="0"/>
              <a:t>and with optimal HANA integration) and provide a tool to (optionally) embed those models in HANA</a:t>
            </a:r>
          </a:p>
          <a:p>
            <a:r>
              <a:rPr lang="en-US" b="0" dirty="0"/>
              <a:t>-- or deploy to the Leonardo ML platform and access the models from HANA via EML</a:t>
            </a:r>
          </a:p>
          <a:p>
            <a:endParaRPr lang="en-US" dirty="0"/>
          </a:p>
          <a:p>
            <a:r>
              <a:rPr lang="en-US" dirty="0"/>
              <a:t>Benefits: </a:t>
            </a:r>
          </a:p>
          <a:p>
            <a:pPr>
              <a:buFont typeface="Arial" charset="0"/>
              <a:buChar char="•"/>
            </a:pPr>
            <a:r>
              <a:rPr lang="en-US" b="0" u="sng" dirty="0"/>
              <a:t>Consistent solution</a:t>
            </a:r>
            <a:r>
              <a:rPr lang="en-US" b="0" dirty="0"/>
              <a:t> for both Python and R supporting both embedded </a:t>
            </a:r>
            <a:r>
              <a:rPr lang="en-US" b="0" u="sng" dirty="0"/>
              <a:t>and</a:t>
            </a:r>
            <a:r>
              <a:rPr lang="en-US" b="0" dirty="0"/>
              <a:t> side-by-side scenarios </a:t>
            </a:r>
          </a:p>
          <a:p>
            <a:pPr>
              <a:buFont typeface="Arial" charset="0"/>
              <a:buChar char="•"/>
            </a:pPr>
            <a:r>
              <a:rPr lang="en-US" b="0" dirty="0"/>
              <a:t>Stable, scalable and fault-tolerant</a:t>
            </a:r>
          </a:p>
          <a:p>
            <a:endParaRPr lang="en-US" dirty="0"/>
          </a:p>
        </p:txBody>
      </p:sp>
    </p:spTree>
    <p:extLst>
      <p:ext uri="{BB962C8B-B14F-4D97-AF65-F5344CB8AC3E}">
        <p14:creationId xmlns:p14="http://schemas.microsoft.com/office/powerpoint/2010/main" val="1676175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57C9B7-C0E8-9A46-B14D-0CD0D42885B3}"/>
              </a:ext>
            </a:extLst>
          </p:cNvPr>
          <p:cNvPicPr>
            <a:picLocks noChangeAspect="1"/>
          </p:cNvPicPr>
          <p:nvPr/>
        </p:nvPicPr>
        <p:blipFill>
          <a:blip r:embed="rId2"/>
          <a:stretch>
            <a:fillRect/>
          </a:stretch>
        </p:blipFill>
        <p:spPr>
          <a:xfrm>
            <a:off x="1411" y="0"/>
            <a:ext cx="12192353" cy="7287194"/>
          </a:xfrm>
          <a:prstGeom prst="rect">
            <a:avLst/>
          </a:prstGeom>
        </p:spPr>
      </p:pic>
      <p:sp>
        <p:nvSpPr>
          <p:cNvPr id="2" name="Title 1">
            <a:extLst>
              <a:ext uri="{FF2B5EF4-FFF2-40B4-BE49-F238E27FC236}">
                <a16:creationId xmlns:a16="http://schemas.microsoft.com/office/drawing/2014/main" id="{CF535B49-0A45-BA43-AFE2-6823FB642BB9}"/>
              </a:ext>
            </a:extLst>
          </p:cNvPr>
          <p:cNvSpPr>
            <a:spLocks noGrp="1"/>
          </p:cNvSpPr>
          <p:nvPr>
            <p:ph type="title"/>
          </p:nvPr>
        </p:nvSpPr>
        <p:spPr>
          <a:xfrm>
            <a:off x="469302" y="323999"/>
            <a:ext cx="11224098" cy="1199648"/>
          </a:xfrm>
          <a:solidFill>
            <a:schemeClr val="tx1"/>
          </a:solidFill>
          <a:ln>
            <a:solidFill>
              <a:schemeClr val="bg1"/>
            </a:solidFill>
          </a:ln>
        </p:spPr>
        <p:txBody>
          <a:bodyPr/>
          <a:lstStyle/>
          <a:p>
            <a:r>
              <a:rPr lang="en-US" sz="2400" dirty="0">
                <a:solidFill>
                  <a:schemeClr val="bg1"/>
                </a:solidFill>
              </a:rPr>
              <a:t>Demo: </a:t>
            </a:r>
            <a:br>
              <a:rPr lang="en-US" sz="2400" dirty="0">
                <a:solidFill>
                  <a:schemeClr val="bg1"/>
                </a:solidFill>
              </a:rPr>
            </a:br>
            <a:br>
              <a:rPr lang="en-US" sz="2400" dirty="0">
                <a:solidFill>
                  <a:schemeClr val="bg1"/>
                </a:solidFill>
              </a:rPr>
            </a:br>
            <a:r>
              <a:rPr lang="en-US" sz="2400" dirty="0">
                <a:solidFill>
                  <a:schemeClr val="bg1"/>
                </a:solidFill>
              </a:rPr>
              <a:t>Model Deployment </a:t>
            </a:r>
          </a:p>
        </p:txBody>
      </p:sp>
    </p:spTree>
    <p:extLst>
      <p:ext uri="{BB962C8B-B14F-4D97-AF65-F5344CB8AC3E}">
        <p14:creationId xmlns:p14="http://schemas.microsoft.com/office/powerpoint/2010/main" val="296360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Side-by-Side Scenario</a:t>
            </a:r>
          </a:p>
        </p:txBody>
      </p:sp>
      <p:sp>
        <p:nvSpPr>
          <p:cNvPr id="3" name="Text Placeholder 2"/>
          <p:cNvSpPr>
            <a:spLocks noGrp="1"/>
          </p:cNvSpPr>
          <p:nvPr>
            <p:ph type="body" sz="quarter" idx="10"/>
          </p:nvPr>
        </p:nvSpPr>
        <p:spPr/>
        <p:txBody>
          <a:bodyPr>
            <a:normAutofit lnSpcReduction="10000"/>
          </a:bodyPr>
          <a:lstStyle/>
          <a:p>
            <a:pPr marL="342831" indent="-342831">
              <a:buFont typeface="Arial" charset="0"/>
              <a:buChar char="•"/>
            </a:pPr>
            <a:r>
              <a:rPr lang="en-US" dirty="0"/>
              <a:t>Allow data scientists to work in </a:t>
            </a:r>
            <a:r>
              <a:rPr lang="en-US" i="1" dirty="0"/>
              <a:t>their</a:t>
            </a:r>
            <a:r>
              <a:rPr lang="en-US" dirty="0"/>
              <a:t> preferred environments (Jupyter/R Studio) rather than (the current version of) HANA Studio or Web IDE</a:t>
            </a:r>
          </a:p>
          <a:p>
            <a:pPr marL="342831" indent="-342831">
              <a:buFont typeface="Arial" charset="0"/>
              <a:buChar char="•"/>
            </a:pPr>
            <a:r>
              <a:rPr lang="en-US" dirty="0"/>
              <a:t>Other requirements:</a:t>
            </a:r>
          </a:p>
          <a:p>
            <a:pPr marL="522795" lvl="1" indent="-342831">
              <a:buFont typeface="Arial" charset="0"/>
              <a:buChar char="•"/>
            </a:pPr>
            <a:r>
              <a:rPr lang="en-US" dirty="0"/>
              <a:t>High-performance (e.g. 0MQ)</a:t>
            </a:r>
          </a:p>
          <a:p>
            <a:pPr marL="522795" lvl="1" indent="-342831">
              <a:buFont typeface="Arial" charset="0"/>
              <a:buChar char="•"/>
            </a:pPr>
            <a:r>
              <a:rPr lang="en-US" dirty="0"/>
              <a:t>Parallel data transfer if external environment is distributed (e.g. Spark)</a:t>
            </a:r>
          </a:p>
          <a:p>
            <a:pPr marL="522795" lvl="1" indent="-342831">
              <a:buFont typeface="Arial" charset="0"/>
              <a:buChar char="•"/>
            </a:pPr>
            <a:r>
              <a:rPr lang="en-US" dirty="0"/>
              <a:t>Support for joins with operator push-down (if applicable) – See Nanda’s presentation!</a:t>
            </a:r>
          </a:p>
          <a:p>
            <a:pPr marL="522795" lvl="1" indent="-342831">
              <a:buFont typeface="Arial" charset="0"/>
              <a:buChar char="•"/>
            </a:pPr>
            <a:r>
              <a:rPr lang="en-US" dirty="0"/>
              <a:t>Access to HANA views (S/4HANA requirement: ABAP CDS Views in HANA </a:t>
            </a:r>
            <a:r>
              <a:rPr lang="mr-IN" dirty="0"/>
              <a:t>–</a:t>
            </a:r>
            <a:r>
              <a:rPr lang="en-US" dirty="0"/>
              <a:t> this is a longer discussion</a:t>
            </a:r>
            <a:r>
              <a:rPr lang="mr-IN" dirty="0"/>
              <a:t>…</a:t>
            </a:r>
            <a:r>
              <a:rPr lang="en-US" dirty="0"/>
              <a:t>)</a:t>
            </a:r>
          </a:p>
          <a:p>
            <a:pPr marL="522795" lvl="1" indent="-342831">
              <a:buFont typeface="Arial" charset="0"/>
              <a:buChar char="•"/>
            </a:pPr>
            <a:endParaRPr lang="en-US" dirty="0"/>
          </a:p>
          <a:p>
            <a:pPr lvl="1" indent="0">
              <a:buNone/>
            </a:pPr>
            <a:r>
              <a:rPr lang="en-US" dirty="0"/>
              <a:t>The proposed solution should be based on JupyterLab which is integrated into the HANA Web IDE. Even though JupyterLab is open source, it can be highly customized and combined with proprietary extensions. (Though the Jupyter notebook format needs to be supported in order to utilize the 1.7 million notebooks on GitHub.)</a:t>
            </a:r>
          </a:p>
          <a:p>
            <a:pPr lvl="1" indent="0">
              <a:buNone/>
            </a:pPr>
            <a:r>
              <a:rPr lang="en-US" dirty="0"/>
              <a:t>Pretty much every ML platform vendor has chosen this approach (and managed to incorporate their own features.) </a:t>
            </a:r>
          </a:p>
          <a:p>
            <a:pPr lvl="1" indent="0">
              <a:buNone/>
            </a:pPr>
            <a:endParaRPr lang="en-US" dirty="0"/>
          </a:p>
        </p:txBody>
      </p:sp>
    </p:spTree>
    <p:extLst>
      <p:ext uri="{BB962C8B-B14F-4D97-AF65-F5344CB8AC3E}">
        <p14:creationId xmlns:p14="http://schemas.microsoft.com/office/powerpoint/2010/main" val="851771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Considerations for Side-by-Side Scenarios</a:t>
            </a:r>
          </a:p>
        </p:txBody>
      </p:sp>
      <p:sp>
        <p:nvSpPr>
          <p:cNvPr id="4" name="Text Placeholder 3"/>
          <p:cNvSpPr>
            <a:spLocks noGrp="1"/>
          </p:cNvSpPr>
          <p:nvPr>
            <p:ph type="body" sz="quarter" idx="10"/>
          </p:nvPr>
        </p:nvSpPr>
        <p:spPr/>
        <p:txBody>
          <a:bodyPr/>
          <a:lstStyle/>
          <a:p>
            <a:r>
              <a:rPr lang="en-US" sz="1800" dirty="0"/>
              <a:t>Apache Arrow</a:t>
            </a:r>
          </a:p>
          <a:p>
            <a:pPr>
              <a:buFontTx/>
              <a:buChar char="-"/>
            </a:pPr>
            <a:r>
              <a:rPr lang="en-US" sz="1800" dirty="0"/>
              <a:t>Support for </a:t>
            </a:r>
            <a:r>
              <a:rPr lang="en-US" sz="1800" dirty="0" err="1"/>
              <a:t>PySpark</a:t>
            </a:r>
            <a:r>
              <a:rPr lang="en-US" sz="1800" dirty="0"/>
              <a:t>, R, Python (Pandas), C++, JS and Parquet</a:t>
            </a:r>
          </a:p>
          <a:p>
            <a:pPr>
              <a:buFontTx/>
              <a:buChar char="-"/>
            </a:pPr>
            <a:r>
              <a:rPr lang="en-US" sz="1800" dirty="0"/>
              <a:t>Zero Copy</a:t>
            </a:r>
          </a:p>
          <a:p>
            <a:pPr>
              <a:buFontTx/>
              <a:buChar char="-"/>
            </a:pPr>
            <a:endParaRPr lang="en-US" sz="1800" dirty="0"/>
          </a:p>
          <a:p>
            <a:r>
              <a:rPr lang="en-US" sz="1800" dirty="0"/>
              <a:t>Embed Spark Data Source API as a small client library (no Spark Cluster needed)</a:t>
            </a:r>
          </a:p>
          <a:p>
            <a:pPr>
              <a:buFont typeface="Arial" charset="0"/>
              <a:buChar char="•"/>
            </a:pPr>
            <a:r>
              <a:rPr lang="en-US" sz="1800" dirty="0"/>
              <a:t>Pushdown of joins, filters and aggregates to HANA</a:t>
            </a:r>
          </a:p>
          <a:p>
            <a:pPr>
              <a:buFont typeface="Arial" charset="0"/>
              <a:buChar char="•"/>
            </a:pPr>
            <a:r>
              <a:rPr lang="en-US" sz="1800" dirty="0"/>
              <a:t>Parallel data transfer</a:t>
            </a:r>
          </a:p>
          <a:p>
            <a:pPr>
              <a:buFont typeface="Arial" charset="0"/>
              <a:buChar char="•"/>
            </a:pPr>
            <a:r>
              <a:rPr lang="en-US" sz="1800" dirty="0"/>
              <a:t>Data can be partitioned during transfer to enable efficient hash joins with external datasets</a:t>
            </a:r>
          </a:p>
          <a:p>
            <a:endParaRPr lang="en-US" sz="1400" dirty="0"/>
          </a:p>
          <a:p>
            <a:endParaRPr lang="en-US" sz="1400" dirty="0"/>
          </a:p>
        </p:txBody>
      </p:sp>
    </p:spTree>
    <p:extLst>
      <p:ext uri="{BB962C8B-B14F-4D97-AF65-F5344CB8AC3E}">
        <p14:creationId xmlns:p14="http://schemas.microsoft.com/office/powerpoint/2010/main" val="1368683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comments </a:t>
            </a:r>
          </a:p>
        </p:txBody>
      </p:sp>
      <p:sp>
        <p:nvSpPr>
          <p:cNvPr id="3" name="Text Placeholder 2"/>
          <p:cNvSpPr>
            <a:spLocks noGrp="1"/>
          </p:cNvSpPr>
          <p:nvPr>
            <p:ph type="body" sz="quarter" idx="10"/>
          </p:nvPr>
        </p:nvSpPr>
        <p:spPr/>
        <p:txBody>
          <a:bodyPr/>
          <a:lstStyle/>
          <a:p>
            <a:r>
              <a:rPr lang="en-US" b="0" dirty="0"/>
              <a:t>There is (currently) no Python (or R) development / training environment for PAL.</a:t>
            </a:r>
          </a:p>
          <a:p>
            <a:r>
              <a:rPr lang="en-US" b="0" dirty="0"/>
              <a:t>A Jupyter extension to select and test PAL algorithms and build ML pipelines would be ideal (and easy to develop). </a:t>
            </a:r>
          </a:p>
          <a:p>
            <a:r>
              <a:rPr lang="en-US" b="0" dirty="0"/>
              <a:t>We tried something similar for both PAL and Python a long time ago:</a:t>
            </a:r>
          </a:p>
          <a:p>
            <a:r>
              <a:rPr lang="en-US" b="0" dirty="0">
                <a:hlinkClick r:id="rId2"/>
              </a:rPr>
              <a:t>https://github.wdf.sap.corp/paloalto/XPF</a:t>
            </a:r>
            <a:endParaRPr lang="en-US" b="0" dirty="0"/>
          </a:p>
          <a:p>
            <a:endParaRPr lang="en-US" b="0" dirty="0"/>
          </a:p>
          <a:p>
            <a:r>
              <a:rPr lang="en-US" b="0" dirty="0"/>
              <a:t>Nanda is currently working on a solution (see his demo)</a:t>
            </a:r>
          </a:p>
          <a:p>
            <a:endParaRPr lang="en-US" b="0" dirty="0"/>
          </a:p>
          <a:p>
            <a:endParaRPr lang="en-US" b="0" dirty="0"/>
          </a:p>
          <a:p>
            <a:endParaRPr lang="en-US" dirty="0"/>
          </a:p>
        </p:txBody>
      </p:sp>
    </p:spTree>
    <p:extLst>
      <p:ext uri="{BB962C8B-B14F-4D97-AF65-F5344CB8AC3E}">
        <p14:creationId xmlns:p14="http://schemas.microsoft.com/office/powerpoint/2010/main" val="3308859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Text Placeholder 2"/>
          <p:cNvSpPr>
            <a:spLocks noGrp="1"/>
          </p:cNvSpPr>
          <p:nvPr>
            <p:ph type="body" sz="quarter" idx="10"/>
          </p:nvPr>
        </p:nvSpPr>
        <p:spPr/>
        <p:txBody>
          <a:bodyPr/>
          <a:lstStyle/>
          <a:p>
            <a:r>
              <a:rPr lang="en-US" dirty="0"/>
              <a:t>Clipper Model Server</a:t>
            </a:r>
          </a:p>
          <a:p>
            <a:endParaRPr lang="en-US" dirty="0"/>
          </a:p>
          <a:p>
            <a:r>
              <a:rPr lang="en-US" dirty="0"/>
              <a:t>	(We are working closely with our colleagues from ICN in Singapore to determine whether some of the Clipper features (in particular the flexible model deployment) can be integrated into the Leonardo ML platform.)</a:t>
            </a:r>
          </a:p>
        </p:txBody>
      </p:sp>
    </p:spTree>
    <p:extLst>
      <p:ext uri="{BB962C8B-B14F-4D97-AF65-F5344CB8AC3E}">
        <p14:creationId xmlns:p14="http://schemas.microsoft.com/office/powerpoint/2010/main" val="1516004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we </a:t>
            </a:r>
            <a:r>
              <a:rPr lang="en-US" u="sng" dirty="0"/>
              <a:t>decouple</a:t>
            </a:r>
            <a:r>
              <a:rPr lang="en-US" dirty="0"/>
              <a:t> models and applications?</a:t>
            </a:r>
          </a:p>
        </p:txBody>
      </p:sp>
      <p:pic>
        <p:nvPicPr>
          <p:cNvPr id="4" name="Picture 3"/>
          <p:cNvPicPr>
            <a:picLocks noChangeAspect="1"/>
          </p:cNvPicPr>
          <p:nvPr/>
        </p:nvPicPr>
        <p:blipFill>
          <a:blip r:embed="rId2"/>
          <a:stretch>
            <a:fillRect/>
          </a:stretch>
        </p:blipFill>
        <p:spPr>
          <a:xfrm>
            <a:off x="1181406" y="1511696"/>
            <a:ext cx="9830777" cy="4612098"/>
          </a:xfrm>
          <a:prstGeom prst="rect">
            <a:avLst/>
          </a:prstGeom>
        </p:spPr>
      </p:pic>
      <p:sp>
        <p:nvSpPr>
          <p:cNvPr id="5" name="TextBox 4"/>
          <p:cNvSpPr txBox="1"/>
          <p:nvPr/>
        </p:nvSpPr>
        <p:spPr>
          <a:xfrm>
            <a:off x="6468847" y="6312859"/>
            <a:ext cx="572491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Source: Daniel </a:t>
            </a:r>
            <a:r>
              <a:rPr lang="en-US" sz="1400" kern="0" dirty="0" err="1">
                <a:ea typeface="Arial Unicode MS" pitchFamily="34" charset="-128"/>
                <a:cs typeface="Arial Unicode MS" pitchFamily="34" charset="-128"/>
              </a:rPr>
              <a:t>Crankshaw</a:t>
            </a:r>
            <a:r>
              <a:rPr lang="en-US" sz="1400" kern="0" dirty="0">
                <a:ea typeface="Arial Unicode MS" pitchFamily="34" charset="-128"/>
                <a:cs typeface="Arial Unicode MS" pitchFamily="34" charset="-128"/>
              </a:rPr>
              <a:t>, Clipper, Spark Summit East, Feb. 2017 </a:t>
            </a:r>
          </a:p>
        </p:txBody>
      </p:sp>
    </p:spTree>
    <p:extLst>
      <p:ext uri="{BB962C8B-B14F-4D97-AF65-F5344CB8AC3E}">
        <p14:creationId xmlns:p14="http://schemas.microsoft.com/office/powerpoint/2010/main" val="16532421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the Application Developer’s Perspective</a:t>
            </a:r>
          </a:p>
        </p:txBody>
      </p:sp>
      <p:pic>
        <p:nvPicPr>
          <p:cNvPr id="6" name="Picture 5"/>
          <p:cNvPicPr>
            <a:picLocks noChangeAspect="1"/>
          </p:cNvPicPr>
          <p:nvPr/>
        </p:nvPicPr>
        <p:blipFill>
          <a:blip r:embed="rId2"/>
          <a:stretch>
            <a:fillRect/>
          </a:stretch>
        </p:blipFill>
        <p:spPr>
          <a:xfrm>
            <a:off x="1170373" y="1382228"/>
            <a:ext cx="10145498" cy="5115921"/>
          </a:xfrm>
          <a:prstGeom prst="rect">
            <a:avLst/>
          </a:prstGeom>
        </p:spPr>
      </p:pic>
      <p:sp>
        <p:nvSpPr>
          <p:cNvPr id="7" name="TextBox 6"/>
          <p:cNvSpPr txBox="1"/>
          <p:nvPr/>
        </p:nvSpPr>
        <p:spPr>
          <a:xfrm>
            <a:off x="6588740" y="6282754"/>
            <a:ext cx="572491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Source: Daniel </a:t>
            </a:r>
            <a:r>
              <a:rPr lang="en-US" sz="1400" kern="0" dirty="0" err="1">
                <a:ea typeface="Arial Unicode MS" pitchFamily="34" charset="-128"/>
                <a:cs typeface="Arial Unicode MS" pitchFamily="34" charset="-128"/>
              </a:rPr>
              <a:t>Crankshaw</a:t>
            </a:r>
            <a:r>
              <a:rPr lang="en-US" sz="1400" kern="0" dirty="0">
                <a:ea typeface="Arial Unicode MS" pitchFamily="34" charset="-128"/>
                <a:cs typeface="Arial Unicode MS" pitchFamily="34" charset="-128"/>
              </a:rPr>
              <a:t>, Clipper, Spark Summit East, Feb. 2017 </a:t>
            </a:r>
          </a:p>
        </p:txBody>
      </p:sp>
    </p:spTree>
    <p:extLst>
      <p:ext uri="{BB962C8B-B14F-4D97-AF65-F5344CB8AC3E}">
        <p14:creationId xmlns:p14="http://schemas.microsoft.com/office/powerpoint/2010/main" val="3170106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the Data Scientist’s Perspective</a:t>
            </a:r>
          </a:p>
        </p:txBody>
      </p:sp>
      <p:pic>
        <p:nvPicPr>
          <p:cNvPr id="4" name="Picture 3"/>
          <p:cNvPicPr>
            <a:picLocks noChangeAspect="1"/>
          </p:cNvPicPr>
          <p:nvPr/>
        </p:nvPicPr>
        <p:blipFill>
          <a:blip r:embed="rId2"/>
          <a:stretch>
            <a:fillRect/>
          </a:stretch>
        </p:blipFill>
        <p:spPr>
          <a:xfrm>
            <a:off x="459495" y="1462621"/>
            <a:ext cx="11274599" cy="4563240"/>
          </a:xfrm>
          <a:prstGeom prst="rect">
            <a:avLst/>
          </a:prstGeom>
        </p:spPr>
      </p:pic>
      <p:sp>
        <p:nvSpPr>
          <p:cNvPr id="5" name="TextBox 4"/>
          <p:cNvSpPr txBox="1"/>
          <p:nvPr/>
        </p:nvSpPr>
        <p:spPr>
          <a:xfrm>
            <a:off x="6468847" y="6312859"/>
            <a:ext cx="572491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Source: Daniel </a:t>
            </a:r>
            <a:r>
              <a:rPr lang="en-US" sz="1400" kern="0" dirty="0" err="1">
                <a:ea typeface="Arial Unicode MS" pitchFamily="34" charset="-128"/>
                <a:cs typeface="Arial Unicode MS" pitchFamily="34" charset="-128"/>
              </a:rPr>
              <a:t>Crankshaw</a:t>
            </a:r>
            <a:r>
              <a:rPr lang="en-US" sz="1400" kern="0" dirty="0">
                <a:ea typeface="Arial Unicode MS" pitchFamily="34" charset="-128"/>
                <a:cs typeface="Arial Unicode MS" pitchFamily="34" charset="-128"/>
              </a:rPr>
              <a:t>, Clipper, Spark Summit East, Feb. 2017 </a:t>
            </a:r>
          </a:p>
        </p:txBody>
      </p:sp>
    </p:spTree>
    <p:extLst>
      <p:ext uri="{BB962C8B-B14F-4D97-AF65-F5344CB8AC3E}">
        <p14:creationId xmlns:p14="http://schemas.microsoft.com/office/powerpoint/2010/main" val="3189744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pic>
        <p:nvPicPr>
          <p:cNvPr id="4" name="Picture 3"/>
          <p:cNvPicPr>
            <a:picLocks noChangeAspect="1"/>
          </p:cNvPicPr>
          <p:nvPr/>
        </p:nvPicPr>
        <p:blipFill>
          <a:blip r:embed="rId2"/>
          <a:stretch>
            <a:fillRect/>
          </a:stretch>
        </p:blipFill>
        <p:spPr>
          <a:xfrm>
            <a:off x="325186" y="1500920"/>
            <a:ext cx="11325778" cy="4545548"/>
          </a:xfrm>
          <a:prstGeom prst="rect">
            <a:avLst/>
          </a:prstGeom>
        </p:spPr>
      </p:pic>
      <p:sp>
        <p:nvSpPr>
          <p:cNvPr id="5" name="TextBox 4"/>
          <p:cNvSpPr txBox="1"/>
          <p:nvPr/>
        </p:nvSpPr>
        <p:spPr>
          <a:xfrm>
            <a:off x="6468847" y="6312859"/>
            <a:ext cx="572491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Source: Daniel </a:t>
            </a:r>
            <a:r>
              <a:rPr lang="en-US" sz="1400" kern="0" dirty="0" err="1">
                <a:ea typeface="Arial Unicode MS" pitchFamily="34" charset="-128"/>
                <a:cs typeface="Arial Unicode MS" pitchFamily="34" charset="-128"/>
              </a:rPr>
              <a:t>Crankshaw</a:t>
            </a:r>
            <a:r>
              <a:rPr lang="en-US" sz="1400" kern="0" dirty="0">
                <a:ea typeface="Arial Unicode MS" pitchFamily="34" charset="-128"/>
                <a:cs typeface="Arial Unicode MS" pitchFamily="34" charset="-128"/>
              </a:rPr>
              <a:t>, Clipper, Spark Summit East, Feb. 2017 </a:t>
            </a:r>
          </a:p>
        </p:txBody>
      </p:sp>
    </p:spTree>
    <p:extLst>
      <p:ext uri="{BB962C8B-B14F-4D97-AF65-F5344CB8AC3E}">
        <p14:creationId xmlns:p14="http://schemas.microsoft.com/office/powerpoint/2010/main" val="1454329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Python, </a:t>
            </a:r>
            <a:r>
              <a:rPr lang="en-US" dirty="0" err="1"/>
              <a:t>Scikit</a:t>
            </a:r>
            <a:r>
              <a:rPr lang="en-US" dirty="0"/>
              <a:t>-Learn, and TensorFlow?</a:t>
            </a:r>
          </a:p>
        </p:txBody>
      </p:sp>
      <p:sp>
        <p:nvSpPr>
          <p:cNvPr id="3" name="Text Placeholder 2"/>
          <p:cNvSpPr>
            <a:spLocks noGrp="1"/>
          </p:cNvSpPr>
          <p:nvPr>
            <p:ph type="body" sz="quarter" idx="10"/>
          </p:nvPr>
        </p:nvSpPr>
        <p:spPr>
          <a:xfrm>
            <a:off x="325336" y="1372101"/>
            <a:ext cx="11542528" cy="4758876"/>
          </a:xfrm>
        </p:spPr>
        <p:txBody>
          <a:bodyPr>
            <a:normAutofit/>
          </a:bodyPr>
          <a:lstStyle/>
          <a:p>
            <a:r>
              <a:rPr lang="en-US" sz="1800" dirty="0"/>
              <a:t>By focusing on Python, </a:t>
            </a:r>
            <a:r>
              <a:rPr lang="en-US" sz="1800" dirty="0" err="1"/>
              <a:t>Scikit</a:t>
            </a:r>
            <a:r>
              <a:rPr lang="en-US" sz="1800" dirty="0"/>
              <a:t>-Learn, and TensorFlow, we</a:t>
            </a:r>
          </a:p>
          <a:p>
            <a:pPr marL="342831" indent="-342831">
              <a:buFont typeface="Arial" charset="0"/>
              <a:buChar char="•"/>
            </a:pPr>
            <a:r>
              <a:rPr lang="en-US" sz="1800" dirty="0"/>
              <a:t>Utilize the same tools that are used in academia and industry (and benefit directly from open-source contributions)</a:t>
            </a:r>
          </a:p>
          <a:p>
            <a:pPr marL="342831" indent="-342831">
              <a:buFont typeface="Arial" charset="0"/>
              <a:buChar char="•"/>
            </a:pPr>
            <a:r>
              <a:rPr lang="en-US" sz="1800" dirty="0"/>
              <a:t>Remain flexible</a:t>
            </a:r>
          </a:p>
          <a:p>
            <a:pPr marL="342831" indent="-342831">
              <a:buFont typeface="Arial" charset="0"/>
              <a:buChar char="•"/>
            </a:pPr>
            <a:r>
              <a:rPr lang="en-US" sz="1800" dirty="0"/>
              <a:t>Are completely aligned with Leonardo ML, which is critical for the productive use of ML models from within our applications (more on this later) </a:t>
            </a:r>
          </a:p>
          <a:p>
            <a:pPr marL="342831" indent="-342831">
              <a:buFont typeface="Arial" charset="0"/>
              <a:buChar char="•"/>
            </a:pPr>
            <a:r>
              <a:rPr lang="en-US" sz="1800" dirty="0"/>
              <a:t>Finally, our goal is not so much to cover as many algorithms as possible, but to get a deeper understanding of how some of the most popular algorithms work and </a:t>
            </a:r>
            <a:r>
              <a:rPr lang="mr-IN" sz="1800" dirty="0"/>
              <a:t>–</a:t>
            </a:r>
            <a:r>
              <a:rPr lang="en-US" sz="1800" dirty="0"/>
              <a:t> more importantly </a:t>
            </a:r>
            <a:r>
              <a:rPr lang="mr-IN" sz="1800" dirty="0"/>
              <a:t>–</a:t>
            </a:r>
            <a:r>
              <a:rPr lang="en-US" sz="1800" dirty="0"/>
              <a:t> how they are related to each other. In other words, by the end of the week, you should have a solid understanding of the most important </a:t>
            </a:r>
            <a:r>
              <a:rPr lang="en-US" sz="1800" b="1" dirty="0"/>
              <a:t>ML</a:t>
            </a:r>
            <a:r>
              <a:rPr lang="en-US" sz="1800" dirty="0"/>
              <a:t> </a:t>
            </a:r>
            <a:r>
              <a:rPr lang="en-US" sz="1800" b="1" dirty="0"/>
              <a:t>concepts</a:t>
            </a:r>
            <a:r>
              <a:rPr lang="en-US" sz="1800" dirty="0"/>
              <a:t>.</a:t>
            </a:r>
          </a:p>
          <a:p>
            <a:r>
              <a:rPr lang="en-US" sz="1800" dirty="0"/>
              <a:t>Please note: If PAI and PAL meet your requirements (this is typically the case if your datasets are small and/or reside in HANA), please use them! In fact, this training should make it easier to utilize our own tools by first experimenting with various algorithms, feature transformations and hyperparameters using Jupyter notebooks. </a:t>
            </a:r>
          </a:p>
        </p:txBody>
      </p:sp>
    </p:spTree>
    <p:extLst>
      <p:ext uri="{BB962C8B-B14F-4D97-AF65-F5344CB8AC3E}">
        <p14:creationId xmlns:p14="http://schemas.microsoft.com/office/powerpoint/2010/main" val="1329881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Clipper Architecture</a:t>
            </a:r>
          </a:p>
        </p:txBody>
      </p:sp>
      <p:pic>
        <p:nvPicPr>
          <p:cNvPr id="4" name="Picture 3"/>
          <p:cNvPicPr>
            <a:picLocks noChangeAspect="1"/>
          </p:cNvPicPr>
          <p:nvPr/>
        </p:nvPicPr>
        <p:blipFill>
          <a:blip r:embed="rId2"/>
          <a:stretch>
            <a:fillRect/>
          </a:stretch>
        </p:blipFill>
        <p:spPr>
          <a:xfrm>
            <a:off x="1859761" y="1462217"/>
            <a:ext cx="8202431" cy="3497818"/>
          </a:xfrm>
          <a:prstGeom prst="rect">
            <a:avLst/>
          </a:prstGeom>
        </p:spPr>
      </p:pic>
      <p:pic>
        <p:nvPicPr>
          <p:cNvPr id="5" name="Picture 4"/>
          <p:cNvPicPr>
            <a:picLocks noChangeAspect="1"/>
          </p:cNvPicPr>
          <p:nvPr/>
        </p:nvPicPr>
        <p:blipFill>
          <a:blip r:embed="rId3"/>
          <a:stretch>
            <a:fillRect/>
          </a:stretch>
        </p:blipFill>
        <p:spPr>
          <a:xfrm>
            <a:off x="2004920" y="5079931"/>
            <a:ext cx="8183749" cy="1260530"/>
          </a:xfrm>
          <a:prstGeom prst="rect">
            <a:avLst/>
          </a:prstGeom>
        </p:spPr>
      </p:pic>
      <p:sp>
        <p:nvSpPr>
          <p:cNvPr id="6" name="TextBox 5"/>
          <p:cNvSpPr txBox="1"/>
          <p:nvPr/>
        </p:nvSpPr>
        <p:spPr>
          <a:xfrm>
            <a:off x="6468847" y="6312859"/>
            <a:ext cx="572491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Source: Daniel </a:t>
            </a:r>
            <a:r>
              <a:rPr lang="en-US" sz="1400" kern="0" dirty="0" err="1">
                <a:ea typeface="Arial Unicode MS" pitchFamily="34" charset="-128"/>
                <a:cs typeface="Arial Unicode MS" pitchFamily="34" charset="-128"/>
              </a:rPr>
              <a:t>Crankshaw</a:t>
            </a:r>
            <a:r>
              <a:rPr lang="en-US" sz="1400" kern="0" dirty="0">
                <a:ea typeface="Arial Unicode MS" pitchFamily="34" charset="-128"/>
                <a:cs typeface="Arial Unicode MS" pitchFamily="34" charset="-128"/>
              </a:rPr>
              <a:t>, Clipper, Spark Summit East, Feb. 2017 </a:t>
            </a:r>
          </a:p>
        </p:txBody>
      </p:sp>
    </p:spTree>
    <p:extLst>
      <p:ext uri="{BB962C8B-B14F-4D97-AF65-F5344CB8AC3E}">
        <p14:creationId xmlns:p14="http://schemas.microsoft.com/office/powerpoint/2010/main" val="1525230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Outlook</a:t>
            </a:r>
          </a:p>
        </p:txBody>
      </p:sp>
      <p:pic>
        <p:nvPicPr>
          <p:cNvPr id="4" name="Picture 3"/>
          <p:cNvPicPr>
            <a:picLocks noChangeAspect="1"/>
          </p:cNvPicPr>
          <p:nvPr/>
        </p:nvPicPr>
        <p:blipFill>
          <a:blip r:embed="rId2"/>
          <a:stretch>
            <a:fillRect/>
          </a:stretch>
        </p:blipFill>
        <p:spPr>
          <a:xfrm>
            <a:off x="1560236" y="1468120"/>
            <a:ext cx="9073117" cy="4966232"/>
          </a:xfrm>
          <a:prstGeom prst="rect">
            <a:avLst/>
          </a:prstGeom>
        </p:spPr>
      </p:pic>
      <p:sp>
        <p:nvSpPr>
          <p:cNvPr id="5" name="TextBox 4"/>
          <p:cNvSpPr txBox="1"/>
          <p:nvPr/>
        </p:nvSpPr>
        <p:spPr>
          <a:xfrm>
            <a:off x="6468847" y="6312859"/>
            <a:ext cx="572491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Source: Daniel </a:t>
            </a:r>
            <a:r>
              <a:rPr lang="en-US" sz="1400" kern="0" dirty="0" err="1">
                <a:ea typeface="Arial Unicode MS" pitchFamily="34" charset="-128"/>
                <a:cs typeface="Arial Unicode MS" pitchFamily="34" charset="-128"/>
              </a:rPr>
              <a:t>Crankshaw</a:t>
            </a:r>
            <a:r>
              <a:rPr lang="en-US" sz="1400" kern="0" dirty="0">
                <a:ea typeface="Arial Unicode MS" pitchFamily="34" charset="-128"/>
                <a:cs typeface="Arial Unicode MS" pitchFamily="34" charset="-128"/>
              </a:rPr>
              <a:t>, Clipper, Spark Summit East, Feb. 2017 </a:t>
            </a:r>
          </a:p>
        </p:txBody>
      </p:sp>
    </p:spTree>
    <p:extLst>
      <p:ext uri="{BB962C8B-B14F-4D97-AF65-F5344CB8AC3E}">
        <p14:creationId xmlns:p14="http://schemas.microsoft.com/office/powerpoint/2010/main" val="3893324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Server POC Demo</a:t>
            </a:r>
          </a:p>
        </p:txBody>
      </p:sp>
      <p:sp>
        <p:nvSpPr>
          <p:cNvPr id="3" name="Text Placeholder 2"/>
          <p:cNvSpPr>
            <a:spLocks noGrp="1"/>
          </p:cNvSpPr>
          <p:nvPr>
            <p:ph type="body" sz="quarter" idx="10"/>
          </p:nvPr>
        </p:nvSpPr>
        <p:spPr>
          <a:xfrm>
            <a:off x="325336" y="1690687"/>
            <a:ext cx="9762120" cy="4391027"/>
          </a:xfrm>
        </p:spPr>
        <p:txBody>
          <a:bodyPr/>
          <a:lstStyle/>
          <a:p>
            <a:pPr marL="457109" indent="-457109">
              <a:buFont typeface="Wingdings" charset="2"/>
              <a:buChar char="q"/>
            </a:pPr>
            <a:r>
              <a:rPr lang="en-US" dirty="0"/>
              <a:t>ML Application/Model Creation Process</a:t>
            </a:r>
          </a:p>
          <a:p>
            <a:pPr marL="857079" lvl="1" indent="-457109">
              <a:buFont typeface="Wingdings" charset="2"/>
              <a:buChar char="q"/>
            </a:pPr>
            <a:r>
              <a:rPr lang="en-US" dirty="0"/>
              <a:t>Model training and validation</a:t>
            </a:r>
          </a:p>
          <a:p>
            <a:pPr marL="857079" lvl="1" indent="-457109">
              <a:buFont typeface="Wingdings" charset="2"/>
              <a:buChar char="q"/>
            </a:pPr>
            <a:r>
              <a:rPr lang="en-US" dirty="0"/>
              <a:t>Model deployment (automated serialization and containerization)</a:t>
            </a:r>
          </a:p>
          <a:p>
            <a:pPr marL="857079" lvl="1" indent="-457109">
              <a:buFont typeface="Wingdings" charset="2"/>
              <a:buChar char="q"/>
            </a:pPr>
            <a:r>
              <a:rPr lang="en-US" dirty="0"/>
              <a:t>Model assignment to ML application</a:t>
            </a:r>
          </a:p>
          <a:p>
            <a:pPr marL="857079" lvl="1" indent="-457109">
              <a:buFont typeface="Wingdings" charset="2"/>
              <a:buChar char="q"/>
            </a:pPr>
            <a:endParaRPr lang="en-US" dirty="0"/>
          </a:p>
          <a:p>
            <a:pPr marL="457109" indent="-457109">
              <a:buFont typeface="Wingdings" charset="2"/>
              <a:buChar char="q"/>
            </a:pPr>
            <a:r>
              <a:rPr lang="en-US" dirty="0"/>
              <a:t>Model Selection</a:t>
            </a:r>
          </a:p>
          <a:p>
            <a:pPr marL="857079" lvl="1" indent="-457109">
              <a:buFont typeface="Wingdings" charset="2"/>
              <a:buChar char="q"/>
            </a:pPr>
            <a:r>
              <a:rPr lang="en-US" dirty="0"/>
              <a:t>Dynamic switching of models (based on different ML libraries/platforms) while the application is running</a:t>
            </a:r>
          </a:p>
          <a:p>
            <a:pPr marL="857079" lvl="1" indent="-457109">
              <a:buFont typeface="Wingdings" charset="2"/>
              <a:buChar char="q"/>
            </a:pPr>
            <a:r>
              <a:rPr lang="en-US" dirty="0"/>
              <a:t>Features: result caching, scalability (via model replicas), response time guarantees, model statistics</a:t>
            </a:r>
            <a:r>
              <a:rPr lang="mr-IN" dirty="0"/>
              <a:t>…</a:t>
            </a:r>
            <a:endParaRPr lang="en-US" dirty="0"/>
          </a:p>
          <a:p>
            <a:pPr marL="857079" lvl="1" indent="-457109">
              <a:buFont typeface="Wingdings" charset="2"/>
              <a:buChar char="q"/>
            </a:pPr>
            <a:endParaRPr lang="en-US" dirty="0"/>
          </a:p>
        </p:txBody>
      </p:sp>
    </p:spTree>
    <p:extLst>
      <p:ext uri="{BB962C8B-B14F-4D97-AF65-F5344CB8AC3E}">
        <p14:creationId xmlns:p14="http://schemas.microsoft.com/office/powerpoint/2010/main" val="2225201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POC Demo: Summary</a:t>
            </a:r>
          </a:p>
        </p:txBody>
      </p:sp>
      <p:sp>
        <p:nvSpPr>
          <p:cNvPr id="3" name="Text Placeholder 2"/>
          <p:cNvSpPr>
            <a:spLocks noGrp="1"/>
          </p:cNvSpPr>
          <p:nvPr>
            <p:ph type="body" sz="quarter" idx="10"/>
          </p:nvPr>
        </p:nvSpPr>
        <p:spPr/>
        <p:txBody>
          <a:bodyPr/>
          <a:lstStyle/>
          <a:p>
            <a:r>
              <a:rPr lang="en-US" dirty="0"/>
              <a:t>This is what we have shown:</a:t>
            </a:r>
          </a:p>
          <a:p>
            <a:pPr>
              <a:buFont typeface="Arial" charset="0"/>
              <a:buChar char="•"/>
            </a:pPr>
            <a:r>
              <a:rPr lang="en-US" dirty="0"/>
              <a:t>2 ML applications (Cifar10, Iris)</a:t>
            </a:r>
          </a:p>
          <a:p>
            <a:pPr>
              <a:buFont typeface="Arial" charset="0"/>
              <a:buChar char="•"/>
            </a:pPr>
            <a:r>
              <a:rPr lang="en-US" dirty="0"/>
              <a:t>Models built on four frameworks:</a:t>
            </a:r>
          </a:p>
          <a:p>
            <a:pPr lvl="1">
              <a:buFont typeface="Arial" charset="0"/>
              <a:buChar char="•"/>
            </a:pPr>
            <a:r>
              <a:rPr lang="en-US" dirty="0"/>
              <a:t>PAI</a:t>
            </a:r>
          </a:p>
          <a:p>
            <a:pPr lvl="1">
              <a:buFont typeface="Arial" charset="0"/>
              <a:buChar char="•"/>
            </a:pPr>
            <a:r>
              <a:rPr lang="en-US" dirty="0" err="1"/>
              <a:t>SciKit</a:t>
            </a:r>
            <a:r>
              <a:rPr lang="en-US" dirty="0"/>
              <a:t>-Learn</a:t>
            </a:r>
          </a:p>
          <a:p>
            <a:pPr lvl="1">
              <a:buFont typeface="Arial" charset="0"/>
              <a:buChar char="•"/>
            </a:pPr>
            <a:r>
              <a:rPr lang="en-US" dirty="0"/>
              <a:t>TensorFlow</a:t>
            </a:r>
          </a:p>
          <a:p>
            <a:pPr lvl="1">
              <a:buFont typeface="Arial" charset="0"/>
              <a:buChar char="•"/>
            </a:pPr>
            <a:r>
              <a:rPr lang="en-US" dirty="0"/>
              <a:t>Spark ML</a:t>
            </a:r>
          </a:p>
          <a:p>
            <a:pPr lvl="1">
              <a:buFont typeface="Arial" charset="0"/>
              <a:buChar char="•"/>
            </a:pPr>
            <a:endParaRPr lang="en-US" dirty="0"/>
          </a:p>
        </p:txBody>
      </p:sp>
    </p:spTree>
    <p:extLst>
      <p:ext uri="{BB962C8B-B14F-4D97-AF65-F5344CB8AC3E}">
        <p14:creationId xmlns:p14="http://schemas.microsoft.com/office/powerpoint/2010/main" val="3907968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Server Architecture</a:t>
            </a:r>
          </a:p>
        </p:txBody>
      </p:sp>
      <p:sp>
        <p:nvSpPr>
          <p:cNvPr id="9" name="AutoShape 49"/>
          <p:cNvSpPr>
            <a:spLocks noChangeArrowheads="1"/>
          </p:cNvSpPr>
          <p:nvPr/>
        </p:nvSpPr>
        <p:spPr bwMode="auto">
          <a:xfrm>
            <a:off x="1251961" y="5237179"/>
            <a:ext cx="921749" cy="336338"/>
          </a:xfrm>
          <a:prstGeom prst="roundRect">
            <a:avLst>
              <a:gd name="adj" fmla="val 50000"/>
            </a:avLst>
          </a:prstGeom>
          <a:solidFill>
            <a:schemeClr val="bg1"/>
          </a:solidFill>
          <a:ln w="17780">
            <a:solidFill>
              <a:schemeClr val="tx1"/>
            </a:solidFill>
            <a:round/>
            <a:headEnd/>
            <a:tailEnd/>
          </a:ln>
        </p:spPr>
        <p:txBody>
          <a:bodyPr lIns="35992" tIns="35992" rIns="35992" bIns="35992" anchor="ctr"/>
          <a:lstStyle/>
          <a:p>
            <a:pPr algn="ctr">
              <a:buClrTx/>
              <a:buSzTx/>
              <a:buFontTx/>
              <a:buNone/>
            </a:pPr>
            <a:r>
              <a:rPr lang="en-US" sz="1200" dirty="0"/>
              <a:t>Logs</a:t>
            </a:r>
          </a:p>
        </p:txBody>
      </p:sp>
      <p:grpSp>
        <p:nvGrpSpPr>
          <p:cNvPr id="13" name="Group 12"/>
          <p:cNvGrpSpPr/>
          <p:nvPr/>
        </p:nvGrpSpPr>
        <p:grpSpPr>
          <a:xfrm>
            <a:off x="1779021" y="1349432"/>
            <a:ext cx="287965" cy="431700"/>
            <a:chOff x="2123728" y="1556792"/>
            <a:chExt cx="288032" cy="431800"/>
          </a:xfrm>
        </p:grpSpPr>
        <p:sp>
          <p:nvSpPr>
            <p:cNvPr id="14" name="Rectangle 48"/>
            <p:cNvSpPr>
              <a:spLocks noChangeArrowheads="1"/>
            </p:cNvSpPr>
            <p:nvPr/>
          </p:nvSpPr>
          <p:spPr bwMode="auto">
            <a:xfrm>
              <a:off x="2123728" y="1556792"/>
              <a:ext cx="288032" cy="431800"/>
            </a:xfrm>
            <a:prstGeom prst="rect">
              <a:avLst/>
            </a:prstGeom>
            <a:solidFill>
              <a:schemeClr val="bg1"/>
            </a:solidFill>
            <a:ln w="17780">
              <a:solidFill>
                <a:schemeClr val="tx1"/>
              </a:solidFill>
              <a:miter lim="800000"/>
              <a:headEnd/>
              <a:tailEnd/>
            </a:ln>
          </p:spPr>
          <p:txBody>
            <a:bodyPr lIns="35992" tIns="35992" rIns="35992" bIns="35992" anchor="ctr"/>
            <a:lstStyle/>
            <a:p>
              <a:pPr>
                <a:buClrTx/>
                <a:buSzTx/>
                <a:buFontTx/>
                <a:buNone/>
              </a:pPr>
              <a:endParaRPr lang="en-US" sz="1200"/>
            </a:p>
          </p:txBody>
        </p:sp>
        <p:grpSp>
          <p:nvGrpSpPr>
            <p:cNvPr id="15" name="Group 49"/>
            <p:cNvGrpSpPr>
              <a:grpSpLocks/>
            </p:cNvGrpSpPr>
            <p:nvPr/>
          </p:nvGrpSpPr>
          <p:grpSpPr bwMode="auto">
            <a:xfrm>
              <a:off x="2184400" y="1615532"/>
              <a:ext cx="166688" cy="287338"/>
              <a:chOff x="1347" y="522"/>
              <a:chExt cx="105" cy="181"/>
            </a:xfrm>
          </p:grpSpPr>
          <p:sp>
            <p:nvSpPr>
              <p:cNvPr id="16" name="Oval 50"/>
              <p:cNvSpPr>
                <a:spLocks noChangeArrowheads="1"/>
              </p:cNvSpPr>
              <p:nvPr/>
            </p:nvSpPr>
            <p:spPr bwMode="auto">
              <a:xfrm>
                <a:off x="1374" y="522"/>
                <a:ext cx="52" cy="52"/>
              </a:xfrm>
              <a:prstGeom prst="ellipse">
                <a:avLst/>
              </a:prstGeom>
              <a:noFill/>
              <a:ln w="7200">
                <a:solidFill>
                  <a:srgbClr val="000000"/>
                </a:solidFill>
                <a:round/>
                <a:headEnd/>
                <a:tailEnd/>
              </a:ln>
            </p:spPr>
            <p:txBody>
              <a:bodyPr wrap="none" anchor="ctr"/>
              <a:lstStyle/>
              <a:p>
                <a:endParaRPr lang="en-US"/>
              </a:p>
            </p:txBody>
          </p:sp>
          <p:sp>
            <p:nvSpPr>
              <p:cNvPr id="17" name="Line 51"/>
              <p:cNvSpPr>
                <a:spLocks noChangeShapeType="1"/>
              </p:cNvSpPr>
              <p:nvPr/>
            </p:nvSpPr>
            <p:spPr bwMode="auto">
              <a:xfrm>
                <a:off x="1400" y="574"/>
                <a:ext cx="1" cy="78"/>
              </a:xfrm>
              <a:prstGeom prst="line">
                <a:avLst/>
              </a:prstGeom>
              <a:noFill/>
              <a:ln w="7200">
                <a:solidFill>
                  <a:srgbClr val="000000"/>
                </a:solidFill>
                <a:round/>
                <a:headEnd/>
                <a:tailEnd/>
              </a:ln>
            </p:spPr>
            <p:txBody>
              <a:bodyPr/>
              <a:lstStyle/>
              <a:p>
                <a:endParaRPr lang="en-US"/>
              </a:p>
            </p:txBody>
          </p:sp>
          <p:sp>
            <p:nvSpPr>
              <p:cNvPr id="18" name="Line 52"/>
              <p:cNvSpPr>
                <a:spLocks noChangeShapeType="1"/>
              </p:cNvSpPr>
              <p:nvPr/>
            </p:nvSpPr>
            <p:spPr bwMode="auto">
              <a:xfrm flipV="1">
                <a:off x="1400" y="572"/>
                <a:ext cx="52" cy="28"/>
              </a:xfrm>
              <a:prstGeom prst="line">
                <a:avLst/>
              </a:prstGeom>
              <a:noFill/>
              <a:ln w="7200">
                <a:solidFill>
                  <a:srgbClr val="000000"/>
                </a:solidFill>
                <a:round/>
                <a:headEnd/>
                <a:tailEnd/>
              </a:ln>
            </p:spPr>
            <p:txBody>
              <a:bodyPr/>
              <a:lstStyle/>
              <a:p>
                <a:endParaRPr lang="en-US"/>
              </a:p>
            </p:txBody>
          </p:sp>
          <p:sp>
            <p:nvSpPr>
              <p:cNvPr id="19" name="Line 53"/>
              <p:cNvSpPr>
                <a:spLocks noChangeShapeType="1"/>
              </p:cNvSpPr>
              <p:nvPr/>
            </p:nvSpPr>
            <p:spPr bwMode="auto">
              <a:xfrm flipH="1" flipV="1">
                <a:off x="1347" y="572"/>
                <a:ext cx="54" cy="28"/>
              </a:xfrm>
              <a:prstGeom prst="line">
                <a:avLst/>
              </a:prstGeom>
              <a:noFill/>
              <a:ln w="7200">
                <a:solidFill>
                  <a:srgbClr val="000000"/>
                </a:solidFill>
                <a:round/>
                <a:headEnd/>
                <a:tailEnd/>
              </a:ln>
            </p:spPr>
            <p:txBody>
              <a:bodyPr/>
              <a:lstStyle/>
              <a:p>
                <a:endParaRPr lang="en-US"/>
              </a:p>
            </p:txBody>
          </p:sp>
          <p:sp>
            <p:nvSpPr>
              <p:cNvPr id="20" name="Line 54"/>
              <p:cNvSpPr>
                <a:spLocks noChangeShapeType="1"/>
              </p:cNvSpPr>
              <p:nvPr/>
            </p:nvSpPr>
            <p:spPr bwMode="auto">
              <a:xfrm flipH="1">
                <a:off x="1347" y="651"/>
                <a:ext cx="54" cy="52"/>
              </a:xfrm>
              <a:prstGeom prst="line">
                <a:avLst/>
              </a:prstGeom>
              <a:noFill/>
              <a:ln w="7200">
                <a:solidFill>
                  <a:srgbClr val="000000"/>
                </a:solidFill>
                <a:round/>
                <a:headEnd/>
                <a:tailEnd/>
              </a:ln>
            </p:spPr>
            <p:txBody>
              <a:bodyPr/>
              <a:lstStyle/>
              <a:p>
                <a:endParaRPr lang="en-US"/>
              </a:p>
            </p:txBody>
          </p:sp>
          <p:sp>
            <p:nvSpPr>
              <p:cNvPr id="21" name="Line 55"/>
              <p:cNvSpPr>
                <a:spLocks noChangeShapeType="1"/>
              </p:cNvSpPr>
              <p:nvPr/>
            </p:nvSpPr>
            <p:spPr bwMode="auto">
              <a:xfrm>
                <a:off x="1400" y="651"/>
                <a:ext cx="52" cy="52"/>
              </a:xfrm>
              <a:prstGeom prst="line">
                <a:avLst/>
              </a:prstGeom>
              <a:noFill/>
              <a:ln w="7200">
                <a:solidFill>
                  <a:srgbClr val="000000"/>
                </a:solidFill>
                <a:round/>
                <a:headEnd/>
                <a:tailEnd/>
              </a:ln>
            </p:spPr>
            <p:txBody>
              <a:bodyPr/>
              <a:lstStyle/>
              <a:p>
                <a:endParaRPr lang="en-US"/>
              </a:p>
            </p:txBody>
          </p:sp>
        </p:grpSp>
      </p:grpSp>
      <p:sp>
        <p:nvSpPr>
          <p:cNvPr id="40" name="Rectangle 63"/>
          <p:cNvSpPr>
            <a:spLocks noChangeArrowheads="1"/>
          </p:cNvSpPr>
          <p:nvPr/>
        </p:nvSpPr>
        <p:spPr bwMode="auto">
          <a:xfrm>
            <a:off x="4774176" y="4149078"/>
            <a:ext cx="1496243" cy="1236362"/>
          </a:xfrm>
          <a:prstGeom prst="rect">
            <a:avLst/>
          </a:prstGeom>
          <a:solidFill>
            <a:srgbClr val="DDDDDD"/>
          </a:solidFill>
          <a:ln w="17780">
            <a:solidFill>
              <a:schemeClr val="tx1"/>
            </a:solidFill>
            <a:miter lim="800000"/>
            <a:headEnd/>
            <a:tailEnd/>
          </a:ln>
        </p:spPr>
        <p:txBody>
          <a:bodyPr lIns="0" tIns="0" rIns="0" bIns="0"/>
          <a:lstStyle/>
          <a:p>
            <a:pPr algn="ctr"/>
            <a:endParaRPr lang="en-US" sz="1200" dirty="0"/>
          </a:p>
        </p:txBody>
      </p:sp>
      <p:sp>
        <p:nvSpPr>
          <p:cNvPr id="22" name="Rectangle 63">
            <a:extLst>
              <a:ext uri="{FF2B5EF4-FFF2-40B4-BE49-F238E27FC236}">
                <a16:creationId xmlns:a16="http://schemas.microsoft.com/office/drawing/2014/main" id="{5D1833DD-64CD-44E1-88D9-65ABFCCC0373}"/>
              </a:ext>
            </a:extLst>
          </p:cNvPr>
          <p:cNvSpPr>
            <a:spLocks noChangeArrowheads="1"/>
          </p:cNvSpPr>
          <p:nvPr/>
        </p:nvSpPr>
        <p:spPr bwMode="auto">
          <a:xfrm>
            <a:off x="1348178" y="2164413"/>
            <a:ext cx="1732689" cy="323046"/>
          </a:xfrm>
          <a:prstGeom prst="rect">
            <a:avLst/>
          </a:prstGeom>
          <a:solidFill>
            <a:srgbClr val="DDDDDD"/>
          </a:solidFill>
          <a:ln w="17780">
            <a:solidFill>
              <a:schemeClr val="tx1"/>
            </a:solidFill>
            <a:miter lim="800000"/>
            <a:headEnd/>
            <a:tailEnd/>
          </a:ln>
        </p:spPr>
        <p:txBody>
          <a:bodyPr lIns="0" tIns="0" rIns="0" bIns="0"/>
          <a:lstStyle/>
          <a:p>
            <a:pPr algn="ctr"/>
            <a:endParaRPr lang="en-US" sz="1200" dirty="0"/>
          </a:p>
          <a:p>
            <a:pPr algn="ctr"/>
            <a:endParaRPr lang="en-US" sz="1200" dirty="0"/>
          </a:p>
        </p:txBody>
      </p:sp>
      <p:sp>
        <p:nvSpPr>
          <p:cNvPr id="3" name="TextBox 2">
            <a:extLst>
              <a:ext uri="{FF2B5EF4-FFF2-40B4-BE49-F238E27FC236}">
                <a16:creationId xmlns:a16="http://schemas.microsoft.com/office/drawing/2014/main" id="{4DF1708C-93B4-4C16-81BF-1102103BCBD5}"/>
              </a:ext>
            </a:extLst>
          </p:cNvPr>
          <p:cNvSpPr txBox="1"/>
          <p:nvPr/>
        </p:nvSpPr>
        <p:spPr>
          <a:xfrm>
            <a:off x="1689664" y="2225454"/>
            <a:ext cx="987221" cy="18462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Load Balancer</a:t>
            </a:r>
          </a:p>
        </p:txBody>
      </p:sp>
      <p:sp>
        <p:nvSpPr>
          <p:cNvPr id="41" name="Rectangle 63"/>
          <p:cNvSpPr>
            <a:spLocks noChangeArrowheads="1"/>
          </p:cNvSpPr>
          <p:nvPr/>
        </p:nvSpPr>
        <p:spPr bwMode="auto">
          <a:xfrm>
            <a:off x="1302148" y="2887602"/>
            <a:ext cx="2076292" cy="1951698"/>
          </a:xfrm>
          <a:prstGeom prst="rect">
            <a:avLst/>
          </a:prstGeom>
          <a:solidFill>
            <a:srgbClr val="DDDDDD"/>
          </a:solidFill>
          <a:ln w="17780">
            <a:solidFill>
              <a:schemeClr val="tx1"/>
            </a:solidFill>
            <a:miter lim="800000"/>
            <a:headEnd/>
            <a:tailEnd/>
          </a:ln>
        </p:spPr>
        <p:txBody>
          <a:bodyPr lIns="0" tIns="0" rIns="0" bIns="0"/>
          <a:lstStyle/>
          <a:p>
            <a:pPr algn="ctr"/>
            <a:endParaRPr lang="en-US" sz="1200" dirty="0"/>
          </a:p>
        </p:txBody>
      </p:sp>
      <p:sp>
        <p:nvSpPr>
          <p:cNvPr id="4" name="Rectangle 63"/>
          <p:cNvSpPr>
            <a:spLocks noChangeArrowheads="1"/>
          </p:cNvSpPr>
          <p:nvPr/>
        </p:nvSpPr>
        <p:spPr bwMode="auto">
          <a:xfrm>
            <a:off x="1201678" y="3005652"/>
            <a:ext cx="2076292" cy="2016160"/>
          </a:xfrm>
          <a:prstGeom prst="rect">
            <a:avLst/>
          </a:prstGeom>
          <a:solidFill>
            <a:srgbClr val="DDDDDD"/>
          </a:solidFill>
          <a:ln w="17780">
            <a:solidFill>
              <a:schemeClr val="tx1"/>
            </a:solidFill>
            <a:miter lim="800000"/>
            <a:headEnd/>
            <a:tailEnd/>
          </a:ln>
        </p:spPr>
        <p:txBody>
          <a:bodyPr lIns="0" tIns="0" rIns="0" bIns="0"/>
          <a:lstStyle/>
          <a:p>
            <a:pPr algn="ctr"/>
            <a:endParaRPr lang="en-US" sz="1200" dirty="0"/>
          </a:p>
        </p:txBody>
      </p:sp>
      <p:sp>
        <p:nvSpPr>
          <p:cNvPr id="5" name="Rectangle 64"/>
          <p:cNvSpPr>
            <a:spLocks noChangeArrowheads="1"/>
          </p:cNvSpPr>
          <p:nvPr/>
        </p:nvSpPr>
        <p:spPr bwMode="auto">
          <a:xfrm>
            <a:off x="1318983" y="3367742"/>
            <a:ext cx="1761883" cy="324777"/>
          </a:xfrm>
          <a:prstGeom prst="rect">
            <a:avLst/>
          </a:prstGeom>
          <a:solidFill>
            <a:schemeClr val="bg1"/>
          </a:solidFill>
          <a:ln w="17780">
            <a:solidFill>
              <a:schemeClr val="tx1"/>
            </a:solidFill>
            <a:miter lim="800000"/>
            <a:headEnd/>
            <a:tailEnd/>
          </a:ln>
        </p:spPr>
        <p:txBody>
          <a:bodyPr lIns="35992" tIns="35992" rIns="35992" bIns="35992" anchor="ctr"/>
          <a:lstStyle/>
          <a:p>
            <a:pPr algn="ctr">
              <a:buClrTx/>
              <a:buSzTx/>
              <a:buFontTx/>
              <a:buNone/>
            </a:pPr>
            <a:r>
              <a:rPr lang="en-US" sz="1200" dirty="0"/>
              <a:t>Model Selection</a:t>
            </a:r>
          </a:p>
        </p:txBody>
      </p:sp>
      <p:sp>
        <p:nvSpPr>
          <p:cNvPr id="6" name="Rectangle 65"/>
          <p:cNvSpPr>
            <a:spLocks noChangeArrowheads="1"/>
          </p:cNvSpPr>
          <p:nvPr/>
        </p:nvSpPr>
        <p:spPr bwMode="auto">
          <a:xfrm>
            <a:off x="1318984" y="3820390"/>
            <a:ext cx="1761883" cy="324995"/>
          </a:xfrm>
          <a:prstGeom prst="rect">
            <a:avLst/>
          </a:prstGeom>
          <a:solidFill>
            <a:schemeClr val="bg1"/>
          </a:solidFill>
          <a:ln w="17780">
            <a:solidFill>
              <a:schemeClr val="tx1"/>
            </a:solidFill>
            <a:miter lim="800000"/>
            <a:headEnd/>
            <a:tailEnd/>
          </a:ln>
        </p:spPr>
        <p:txBody>
          <a:bodyPr lIns="35992" tIns="35992" rIns="35992" bIns="35992" anchor="ctr"/>
          <a:lstStyle/>
          <a:p>
            <a:pPr algn="ctr">
              <a:buClrTx/>
              <a:buSzTx/>
              <a:buFontTx/>
              <a:buNone/>
            </a:pPr>
            <a:r>
              <a:rPr lang="en-US" sz="1200" dirty="0"/>
              <a:t>SLA / Adaptive Batching</a:t>
            </a:r>
          </a:p>
        </p:txBody>
      </p:sp>
      <p:sp>
        <p:nvSpPr>
          <p:cNvPr id="7" name="Rectangle 66"/>
          <p:cNvSpPr>
            <a:spLocks noChangeArrowheads="1"/>
          </p:cNvSpPr>
          <p:nvPr/>
        </p:nvSpPr>
        <p:spPr bwMode="auto">
          <a:xfrm>
            <a:off x="1360746" y="4273322"/>
            <a:ext cx="704179" cy="565102"/>
          </a:xfrm>
          <a:prstGeom prst="rect">
            <a:avLst/>
          </a:prstGeom>
          <a:solidFill>
            <a:schemeClr val="bg1"/>
          </a:solidFill>
          <a:ln w="17780">
            <a:solidFill>
              <a:schemeClr val="tx1"/>
            </a:solidFill>
            <a:miter lim="800000"/>
            <a:headEnd/>
            <a:tailEnd/>
          </a:ln>
        </p:spPr>
        <p:txBody>
          <a:bodyPr lIns="35992" tIns="35992" rIns="35992" bIns="35992" anchor="ctr"/>
          <a:lstStyle/>
          <a:p>
            <a:pPr algn="ctr">
              <a:buClrTx/>
              <a:buSzTx/>
              <a:buFontTx/>
              <a:buNone/>
            </a:pPr>
            <a:r>
              <a:rPr lang="en-US" sz="1200" dirty="0"/>
              <a:t>Logging / Audit</a:t>
            </a:r>
          </a:p>
        </p:txBody>
      </p:sp>
      <p:sp>
        <p:nvSpPr>
          <p:cNvPr id="8" name="AutoShape 49"/>
          <p:cNvSpPr>
            <a:spLocks noChangeArrowheads="1"/>
          </p:cNvSpPr>
          <p:nvPr/>
        </p:nvSpPr>
        <p:spPr bwMode="auto">
          <a:xfrm>
            <a:off x="2144592" y="4363073"/>
            <a:ext cx="954993" cy="442030"/>
          </a:xfrm>
          <a:prstGeom prst="roundRect">
            <a:avLst>
              <a:gd name="adj" fmla="val 50000"/>
            </a:avLst>
          </a:prstGeom>
          <a:solidFill>
            <a:schemeClr val="bg1"/>
          </a:solidFill>
          <a:ln w="17780">
            <a:solidFill>
              <a:schemeClr val="tx1"/>
            </a:solidFill>
            <a:round/>
            <a:headEnd/>
            <a:tailEnd/>
          </a:ln>
        </p:spPr>
        <p:txBody>
          <a:bodyPr lIns="35992" tIns="35992" rIns="35992" bIns="35992" anchor="ctr"/>
          <a:lstStyle/>
          <a:p>
            <a:pPr algn="ctr">
              <a:buClrTx/>
              <a:buSzTx/>
              <a:buFontTx/>
              <a:buNone/>
            </a:pPr>
            <a:r>
              <a:rPr lang="en-US" sz="1200" dirty="0"/>
              <a:t>Prediction Cache</a:t>
            </a:r>
          </a:p>
        </p:txBody>
      </p:sp>
      <p:sp>
        <p:nvSpPr>
          <p:cNvPr id="10" name="TextBox 9">
            <a:extLst>
              <a:ext uri="{FF2B5EF4-FFF2-40B4-BE49-F238E27FC236}">
                <a16:creationId xmlns:a16="http://schemas.microsoft.com/office/drawing/2014/main" id="{F349F5B1-541A-4F4A-A1EE-5D014FC0CF65}"/>
              </a:ext>
            </a:extLst>
          </p:cNvPr>
          <p:cNvSpPr txBox="1"/>
          <p:nvPr/>
        </p:nvSpPr>
        <p:spPr>
          <a:xfrm>
            <a:off x="1702649" y="3059689"/>
            <a:ext cx="913501" cy="18462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Query Server</a:t>
            </a:r>
          </a:p>
        </p:txBody>
      </p:sp>
      <p:sp>
        <p:nvSpPr>
          <p:cNvPr id="24" name="Rectangle 66">
            <a:extLst>
              <a:ext uri="{FF2B5EF4-FFF2-40B4-BE49-F238E27FC236}">
                <a16:creationId xmlns:a16="http://schemas.microsoft.com/office/drawing/2014/main" id="{CD84A202-E49F-4B99-AADA-E0743C2C156F}"/>
              </a:ext>
            </a:extLst>
          </p:cNvPr>
          <p:cNvSpPr>
            <a:spLocks noChangeArrowheads="1"/>
          </p:cNvSpPr>
          <p:nvPr/>
        </p:nvSpPr>
        <p:spPr bwMode="auto">
          <a:xfrm>
            <a:off x="1302147" y="5948193"/>
            <a:ext cx="807467" cy="452261"/>
          </a:xfrm>
          <a:prstGeom prst="rect">
            <a:avLst/>
          </a:prstGeom>
          <a:solidFill>
            <a:schemeClr val="tx2">
              <a:lumMod val="20000"/>
              <a:lumOff val="80000"/>
            </a:schemeClr>
          </a:solidFill>
          <a:ln w="17780">
            <a:solidFill>
              <a:schemeClr val="tx1"/>
            </a:solidFill>
            <a:miter lim="800000"/>
            <a:headEnd/>
            <a:tailEnd/>
          </a:ln>
        </p:spPr>
        <p:txBody>
          <a:bodyPr lIns="35992" tIns="35992" rIns="35992" bIns="35992" anchor="ctr"/>
          <a:lstStyle/>
          <a:p>
            <a:pPr algn="ctr">
              <a:buClrTx/>
              <a:buSzTx/>
              <a:buFontTx/>
              <a:buNone/>
            </a:pPr>
            <a:r>
              <a:rPr lang="en-US" sz="1200" dirty="0"/>
              <a:t>Monitoring</a:t>
            </a:r>
          </a:p>
        </p:txBody>
      </p:sp>
      <p:grpSp>
        <p:nvGrpSpPr>
          <p:cNvPr id="30" name="Group 29">
            <a:extLst>
              <a:ext uri="{FF2B5EF4-FFF2-40B4-BE49-F238E27FC236}">
                <a16:creationId xmlns:a16="http://schemas.microsoft.com/office/drawing/2014/main" id="{0F0D9628-BE3F-4E5B-9694-3323287DF180}"/>
              </a:ext>
            </a:extLst>
          </p:cNvPr>
          <p:cNvGrpSpPr/>
          <p:nvPr/>
        </p:nvGrpSpPr>
        <p:grpSpPr>
          <a:xfrm>
            <a:off x="1830044" y="1759741"/>
            <a:ext cx="303680" cy="384867"/>
            <a:chOff x="952362" y="1920408"/>
            <a:chExt cx="303750" cy="384956"/>
          </a:xfrm>
        </p:grpSpPr>
        <p:sp>
          <p:nvSpPr>
            <p:cNvPr id="31" name="AutoShape 100">
              <a:extLst>
                <a:ext uri="{FF2B5EF4-FFF2-40B4-BE49-F238E27FC236}">
                  <a16:creationId xmlns:a16="http://schemas.microsoft.com/office/drawing/2014/main" id="{912B8BA4-B165-4C0C-8951-E8EB989B9250}"/>
                </a:ext>
              </a:extLst>
            </p:cNvPr>
            <p:cNvSpPr>
              <a:spLocks noChangeArrowheads="1"/>
            </p:cNvSpPr>
            <p:nvPr/>
          </p:nvSpPr>
          <p:spPr bwMode="auto">
            <a:xfrm>
              <a:off x="952362" y="2064633"/>
              <a:ext cx="152344" cy="96504"/>
            </a:xfrm>
            <a:prstGeom prst="flowChartConnector">
              <a:avLst/>
            </a:prstGeom>
            <a:solidFill>
              <a:schemeClr val="bg1"/>
            </a:solidFill>
            <a:ln w="17780">
              <a:solidFill>
                <a:schemeClr val="tx1"/>
              </a:solidFill>
              <a:round/>
              <a:headEnd/>
              <a:tailEnd/>
            </a:ln>
          </p:spPr>
          <p:txBody>
            <a:bodyPr wrap="none" lIns="89977" tIns="46788" rIns="89977" bIns="46788" anchor="ctr"/>
            <a:lstStyle/>
            <a:p>
              <a:endParaRPr lang="en-US" sz="1799"/>
            </a:p>
          </p:txBody>
        </p:sp>
        <p:cxnSp>
          <p:nvCxnSpPr>
            <p:cNvPr id="32" name="AutoShape 101">
              <a:extLst>
                <a:ext uri="{FF2B5EF4-FFF2-40B4-BE49-F238E27FC236}">
                  <a16:creationId xmlns:a16="http://schemas.microsoft.com/office/drawing/2014/main" id="{F6DD21B8-FD78-4DA2-826B-CC261C6E0307}"/>
                </a:ext>
              </a:extLst>
            </p:cNvPr>
            <p:cNvCxnSpPr>
              <a:cxnSpLocks noChangeShapeType="1"/>
              <a:endCxn id="31" idx="4"/>
            </p:cNvCxnSpPr>
            <p:nvPr/>
          </p:nvCxnSpPr>
          <p:spPr bwMode="auto">
            <a:xfrm flipV="1">
              <a:off x="1027697" y="2166440"/>
              <a:ext cx="1675" cy="138924"/>
            </a:xfrm>
            <a:prstGeom prst="straightConnector1">
              <a:avLst/>
            </a:prstGeom>
            <a:noFill/>
            <a:ln w="8890">
              <a:solidFill>
                <a:schemeClr val="tx1"/>
              </a:solidFill>
              <a:round/>
              <a:headEnd/>
              <a:tailEnd/>
            </a:ln>
          </p:spPr>
        </p:cxnSp>
        <p:cxnSp>
          <p:nvCxnSpPr>
            <p:cNvPr id="33" name="AutoShape 102">
              <a:extLst>
                <a:ext uri="{FF2B5EF4-FFF2-40B4-BE49-F238E27FC236}">
                  <a16:creationId xmlns:a16="http://schemas.microsoft.com/office/drawing/2014/main" id="{C9873748-23AF-4C22-A328-BAC61BD8B80E}"/>
                </a:ext>
              </a:extLst>
            </p:cNvPr>
            <p:cNvCxnSpPr>
              <a:cxnSpLocks noChangeShapeType="1"/>
              <a:stCxn id="31" idx="0"/>
            </p:cNvCxnSpPr>
            <p:nvPr/>
          </p:nvCxnSpPr>
          <p:spPr bwMode="auto">
            <a:xfrm flipH="1" flipV="1">
              <a:off x="1027697" y="1920408"/>
              <a:ext cx="1675" cy="138924"/>
            </a:xfrm>
            <a:prstGeom prst="straightConnector1">
              <a:avLst/>
            </a:prstGeom>
            <a:noFill/>
            <a:ln w="8890">
              <a:solidFill>
                <a:schemeClr val="tx1"/>
              </a:solidFill>
              <a:round/>
              <a:headEnd/>
              <a:tailEnd/>
            </a:ln>
          </p:spPr>
        </p:cxnSp>
        <p:grpSp>
          <p:nvGrpSpPr>
            <p:cNvPr id="34" name="Group 33">
              <a:extLst>
                <a:ext uri="{FF2B5EF4-FFF2-40B4-BE49-F238E27FC236}">
                  <a16:creationId xmlns:a16="http://schemas.microsoft.com/office/drawing/2014/main" id="{3559882A-A051-4211-B124-3061DE5B366A}"/>
                </a:ext>
              </a:extLst>
            </p:cNvPr>
            <p:cNvGrpSpPr/>
            <p:nvPr/>
          </p:nvGrpSpPr>
          <p:grpSpPr>
            <a:xfrm>
              <a:off x="1104238" y="2054322"/>
              <a:ext cx="151874" cy="192412"/>
              <a:chOff x="3419872" y="2348880"/>
              <a:chExt cx="144016" cy="288032"/>
            </a:xfrm>
          </p:grpSpPr>
          <p:sp>
            <p:nvSpPr>
              <p:cNvPr id="35" name="Line 90">
                <a:extLst>
                  <a:ext uri="{FF2B5EF4-FFF2-40B4-BE49-F238E27FC236}">
                    <a16:creationId xmlns:a16="http://schemas.microsoft.com/office/drawing/2014/main" id="{A828B5FE-C749-4C0E-A163-1D471488AE47}"/>
                  </a:ext>
                </a:extLst>
              </p:cNvPr>
              <p:cNvSpPr>
                <a:spLocks noChangeShapeType="1"/>
              </p:cNvSpPr>
              <p:nvPr/>
            </p:nvSpPr>
            <p:spPr bwMode="auto">
              <a:xfrm flipH="1">
                <a:off x="3485531" y="2506166"/>
                <a:ext cx="0" cy="58738"/>
              </a:xfrm>
              <a:prstGeom prst="line">
                <a:avLst/>
              </a:prstGeom>
              <a:noFill/>
              <a:ln w="8890">
                <a:solidFill>
                  <a:schemeClr val="tx1"/>
                </a:solidFill>
                <a:round/>
                <a:headEnd/>
                <a:tailEnd type="stealth" w="med" len="med"/>
              </a:ln>
            </p:spPr>
            <p:txBody>
              <a:bodyPr lIns="89977" tIns="46788" rIns="89977" bIns="46788" anchor="ctr"/>
              <a:lstStyle/>
              <a:p>
                <a:endParaRPr lang="en-US" sz="1799"/>
              </a:p>
            </p:txBody>
          </p:sp>
          <p:sp>
            <p:nvSpPr>
              <p:cNvPr id="36" name="Text Box 91">
                <a:extLst>
                  <a:ext uri="{FF2B5EF4-FFF2-40B4-BE49-F238E27FC236}">
                    <a16:creationId xmlns:a16="http://schemas.microsoft.com/office/drawing/2014/main" id="{9FFF2271-2686-422B-9A47-343E42068782}"/>
                  </a:ext>
                </a:extLst>
              </p:cNvPr>
              <p:cNvSpPr txBox="1">
                <a:spLocks noChangeArrowheads="1"/>
              </p:cNvSpPr>
              <p:nvPr/>
            </p:nvSpPr>
            <p:spPr bwMode="auto">
              <a:xfrm>
                <a:off x="3449018" y="2387103"/>
                <a:ext cx="85725" cy="184292"/>
              </a:xfrm>
              <a:prstGeom prst="rect">
                <a:avLst/>
              </a:prstGeom>
              <a:noFill/>
              <a:ln w="12700">
                <a:noFill/>
                <a:miter lim="800000"/>
                <a:headEnd/>
                <a:tailEnd/>
              </a:ln>
            </p:spPr>
            <p:txBody>
              <a:bodyPr lIns="0" tIns="0" rIns="0" bIns="0">
                <a:spAutoFit/>
              </a:bodyPr>
              <a:lstStyle/>
              <a:p>
                <a:pPr algn="l">
                  <a:buClrTx/>
                  <a:buSzTx/>
                  <a:buFontTx/>
                  <a:buNone/>
                </a:pPr>
                <a:endParaRPr lang="en-US" sz="800" b="1" dirty="0"/>
              </a:p>
            </p:txBody>
          </p:sp>
          <p:sp>
            <p:nvSpPr>
              <p:cNvPr id="37" name="Rectangle 36">
                <a:extLst>
                  <a:ext uri="{FF2B5EF4-FFF2-40B4-BE49-F238E27FC236}">
                    <a16:creationId xmlns:a16="http://schemas.microsoft.com/office/drawing/2014/main" id="{4EA2F729-4CFC-4A67-8F1E-74A364E3C097}"/>
                  </a:ext>
                </a:extLst>
              </p:cNvPr>
              <p:cNvSpPr/>
              <p:nvPr/>
            </p:nvSpPr>
            <p:spPr bwMode="gray">
              <a:xfrm>
                <a:off x="3419872" y="2348880"/>
                <a:ext cx="144016" cy="288032"/>
              </a:xfrm>
              <a:prstGeom prst="rect">
                <a:avLst/>
              </a:prstGeom>
              <a:noFill/>
              <a:ln w="6350" algn="ctr">
                <a:noFill/>
                <a:miter lim="800000"/>
                <a:headEnd/>
                <a:tailEnd/>
              </a:ln>
            </p:spPr>
            <p:txBody>
              <a:bodyPr lIns="89977" tIns="71981" rIns="89977" bIns="71981" rtlCol="0" anchor="ctr"/>
              <a:lstStyle/>
              <a:p>
                <a:pPr algn="ctr" defTabSz="914126">
                  <a:spcBef>
                    <a:spcPct val="50000"/>
                  </a:spcBef>
                  <a:buClr>
                    <a:srgbClr val="F0AB00"/>
                  </a:buClr>
                  <a:buSzPct val="80000"/>
                </a:pPr>
                <a:endParaRPr lang="de-DE" sz="1799" kern="0" dirty="0" err="1">
                  <a:ea typeface="Arial Unicode MS" pitchFamily="34" charset="-128"/>
                  <a:cs typeface="Arial Unicode MS" pitchFamily="34" charset="-128"/>
                </a:endParaRPr>
              </a:p>
            </p:txBody>
          </p:sp>
        </p:grpSp>
        <p:sp>
          <p:nvSpPr>
            <p:cNvPr id="56" name="Text Box 91">
              <a:extLst>
                <a:ext uri="{FF2B5EF4-FFF2-40B4-BE49-F238E27FC236}">
                  <a16:creationId xmlns:a16="http://schemas.microsoft.com/office/drawing/2014/main" id="{1B3C5671-BF2D-4C80-8E63-432A11C6F570}"/>
                </a:ext>
              </a:extLst>
            </p:cNvPr>
            <p:cNvSpPr txBox="1">
              <a:spLocks noChangeArrowheads="1"/>
            </p:cNvSpPr>
            <p:nvPr/>
          </p:nvSpPr>
          <p:spPr bwMode="auto">
            <a:xfrm>
              <a:off x="1134774" y="2024071"/>
              <a:ext cx="85722" cy="123111"/>
            </a:xfrm>
            <a:prstGeom prst="rect">
              <a:avLst/>
            </a:prstGeom>
            <a:noFill/>
            <a:ln w="12700">
              <a:noFill/>
              <a:miter lim="800000"/>
              <a:headEnd/>
              <a:tailEnd/>
            </a:ln>
          </p:spPr>
          <p:txBody>
            <a:bodyPr lIns="0" tIns="0" rIns="0" bIns="0">
              <a:spAutoFit/>
            </a:bodyPr>
            <a:lstStyle/>
            <a:p>
              <a:pPr algn="l">
                <a:buClrTx/>
                <a:buSzTx/>
                <a:buFontTx/>
                <a:buNone/>
              </a:pPr>
              <a:r>
                <a:rPr lang="en-US" sz="800" b="1" dirty="0"/>
                <a:t>R</a:t>
              </a:r>
            </a:p>
          </p:txBody>
        </p:sp>
      </p:grpSp>
      <p:grpSp>
        <p:nvGrpSpPr>
          <p:cNvPr id="57" name="Group 56">
            <a:extLst>
              <a:ext uri="{FF2B5EF4-FFF2-40B4-BE49-F238E27FC236}">
                <a16:creationId xmlns:a16="http://schemas.microsoft.com/office/drawing/2014/main" id="{B25B94FC-7606-4E26-9755-600E6EEC8816}"/>
              </a:ext>
            </a:extLst>
          </p:cNvPr>
          <p:cNvGrpSpPr/>
          <p:nvPr/>
        </p:nvGrpSpPr>
        <p:grpSpPr>
          <a:xfrm>
            <a:off x="1830044" y="2501725"/>
            <a:ext cx="303680" cy="384867"/>
            <a:chOff x="952362" y="1920408"/>
            <a:chExt cx="303750" cy="384956"/>
          </a:xfrm>
        </p:grpSpPr>
        <p:sp>
          <p:nvSpPr>
            <p:cNvPr id="58" name="AutoShape 100">
              <a:extLst>
                <a:ext uri="{FF2B5EF4-FFF2-40B4-BE49-F238E27FC236}">
                  <a16:creationId xmlns:a16="http://schemas.microsoft.com/office/drawing/2014/main" id="{B1A844B8-CD5B-4CC2-A209-CB07285A4A42}"/>
                </a:ext>
              </a:extLst>
            </p:cNvPr>
            <p:cNvSpPr>
              <a:spLocks noChangeArrowheads="1"/>
            </p:cNvSpPr>
            <p:nvPr/>
          </p:nvSpPr>
          <p:spPr bwMode="auto">
            <a:xfrm>
              <a:off x="952362" y="2064633"/>
              <a:ext cx="152344" cy="96504"/>
            </a:xfrm>
            <a:prstGeom prst="flowChartConnector">
              <a:avLst/>
            </a:prstGeom>
            <a:solidFill>
              <a:schemeClr val="bg1"/>
            </a:solidFill>
            <a:ln w="17780">
              <a:solidFill>
                <a:schemeClr val="tx1"/>
              </a:solidFill>
              <a:round/>
              <a:headEnd/>
              <a:tailEnd/>
            </a:ln>
          </p:spPr>
          <p:txBody>
            <a:bodyPr wrap="none" lIns="89977" tIns="46788" rIns="89977" bIns="46788" anchor="ctr"/>
            <a:lstStyle/>
            <a:p>
              <a:endParaRPr lang="en-US" sz="1799"/>
            </a:p>
          </p:txBody>
        </p:sp>
        <p:cxnSp>
          <p:nvCxnSpPr>
            <p:cNvPr id="59" name="AutoShape 101">
              <a:extLst>
                <a:ext uri="{FF2B5EF4-FFF2-40B4-BE49-F238E27FC236}">
                  <a16:creationId xmlns:a16="http://schemas.microsoft.com/office/drawing/2014/main" id="{B135F00E-D900-4887-9297-B1076D90D92F}"/>
                </a:ext>
              </a:extLst>
            </p:cNvPr>
            <p:cNvCxnSpPr>
              <a:cxnSpLocks noChangeShapeType="1"/>
              <a:endCxn id="58" idx="4"/>
            </p:cNvCxnSpPr>
            <p:nvPr/>
          </p:nvCxnSpPr>
          <p:spPr bwMode="auto">
            <a:xfrm flipV="1">
              <a:off x="1027697" y="2166440"/>
              <a:ext cx="1675" cy="138924"/>
            </a:xfrm>
            <a:prstGeom prst="straightConnector1">
              <a:avLst/>
            </a:prstGeom>
            <a:noFill/>
            <a:ln w="8890">
              <a:solidFill>
                <a:schemeClr val="tx1"/>
              </a:solidFill>
              <a:round/>
              <a:headEnd/>
              <a:tailEnd/>
            </a:ln>
          </p:spPr>
        </p:cxnSp>
        <p:cxnSp>
          <p:nvCxnSpPr>
            <p:cNvPr id="60" name="AutoShape 102">
              <a:extLst>
                <a:ext uri="{FF2B5EF4-FFF2-40B4-BE49-F238E27FC236}">
                  <a16:creationId xmlns:a16="http://schemas.microsoft.com/office/drawing/2014/main" id="{D1949ECE-EB6C-4118-B1E5-CCA5C4869273}"/>
                </a:ext>
              </a:extLst>
            </p:cNvPr>
            <p:cNvCxnSpPr>
              <a:cxnSpLocks noChangeShapeType="1"/>
              <a:stCxn id="58" idx="0"/>
            </p:cNvCxnSpPr>
            <p:nvPr/>
          </p:nvCxnSpPr>
          <p:spPr bwMode="auto">
            <a:xfrm flipH="1" flipV="1">
              <a:off x="1027697" y="1920408"/>
              <a:ext cx="1675" cy="138924"/>
            </a:xfrm>
            <a:prstGeom prst="straightConnector1">
              <a:avLst/>
            </a:prstGeom>
            <a:noFill/>
            <a:ln w="8890">
              <a:solidFill>
                <a:schemeClr val="tx1"/>
              </a:solidFill>
              <a:round/>
              <a:headEnd/>
              <a:tailEnd/>
            </a:ln>
          </p:spPr>
        </p:cxnSp>
        <p:grpSp>
          <p:nvGrpSpPr>
            <p:cNvPr id="61" name="Group 60">
              <a:extLst>
                <a:ext uri="{FF2B5EF4-FFF2-40B4-BE49-F238E27FC236}">
                  <a16:creationId xmlns:a16="http://schemas.microsoft.com/office/drawing/2014/main" id="{CB3A1E1D-AF31-414A-8837-7452FA481B3C}"/>
                </a:ext>
              </a:extLst>
            </p:cNvPr>
            <p:cNvGrpSpPr/>
            <p:nvPr/>
          </p:nvGrpSpPr>
          <p:grpSpPr>
            <a:xfrm>
              <a:off x="1104238" y="2054322"/>
              <a:ext cx="151874" cy="192412"/>
              <a:chOff x="3419872" y="2348880"/>
              <a:chExt cx="144016" cy="288032"/>
            </a:xfrm>
          </p:grpSpPr>
          <p:sp>
            <p:nvSpPr>
              <p:cNvPr id="63" name="Line 90">
                <a:extLst>
                  <a:ext uri="{FF2B5EF4-FFF2-40B4-BE49-F238E27FC236}">
                    <a16:creationId xmlns:a16="http://schemas.microsoft.com/office/drawing/2014/main" id="{69F46C97-97C7-4B9C-9A40-0FD5949517D4}"/>
                  </a:ext>
                </a:extLst>
              </p:cNvPr>
              <p:cNvSpPr>
                <a:spLocks noChangeShapeType="1"/>
              </p:cNvSpPr>
              <p:nvPr/>
            </p:nvSpPr>
            <p:spPr bwMode="auto">
              <a:xfrm flipH="1">
                <a:off x="3485531" y="2506166"/>
                <a:ext cx="0" cy="58738"/>
              </a:xfrm>
              <a:prstGeom prst="line">
                <a:avLst/>
              </a:prstGeom>
              <a:noFill/>
              <a:ln w="8890">
                <a:solidFill>
                  <a:schemeClr val="tx1"/>
                </a:solidFill>
                <a:round/>
                <a:headEnd/>
                <a:tailEnd type="stealth" w="med" len="med"/>
              </a:ln>
            </p:spPr>
            <p:txBody>
              <a:bodyPr lIns="89977" tIns="46788" rIns="89977" bIns="46788" anchor="ctr"/>
              <a:lstStyle/>
              <a:p>
                <a:endParaRPr lang="en-US" sz="1799"/>
              </a:p>
            </p:txBody>
          </p:sp>
          <p:sp>
            <p:nvSpPr>
              <p:cNvPr id="64" name="Text Box 91">
                <a:extLst>
                  <a:ext uri="{FF2B5EF4-FFF2-40B4-BE49-F238E27FC236}">
                    <a16:creationId xmlns:a16="http://schemas.microsoft.com/office/drawing/2014/main" id="{67AA09EB-B461-49E6-B080-1784FF3B94CF}"/>
                  </a:ext>
                </a:extLst>
              </p:cNvPr>
              <p:cNvSpPr txBox="1">
                <a:spLocks noChangeArrowheads="1"/>
              </p:cNvSpPr>
              <p:nvPr/>
            </p:nvSpPr>
            <p:spPr bwMode="auto">
              <a:xfrm>
                <a:off x="3449018" y="2387103"/>
                <a:ext cx="85725" cy="184292"/>
              </a:xfrm>
              <a:prstGeom prst="rect">
                <a:avLst/>
              </a:prstGeom>
              <a:noFill/>
              <a:ln w="12700">
                <a:noFill/>
                <a:miter lim="800000"/>
                <a:headEnd/>
                <a:tailEnd/>
              </a:ln>
            </p:spPr>
            <p:txBody>
              <a:bodyPr lIns="0" tIns="0" rIns="0" bIns="0">
                <a:spAutoFit/>
              </a:bodyPr>
              <a:lstStyle/>
              <a:p>
                <a:pPr algn="l">
                  <a:buClrTx/>
                  <a:buSzTx/>
                  <a:buFontTx/>
                  <a:buNone/>
                </a:pPr>
                <a:endParaRPr lang="en-US" sz="800" b="1" dirty="0"/>
              </a:p>
            </p:txBody>
          </p:sp>
          <p:sp>
            <p:nvSpPr>
              <p:cNvPr id="65" name="Rectangle 64">
                <a:extLst>
                  <a:ext uri="{FF2B5EF4-FFF2-40B4-BE49-F238E27FC236}">
                    <a16:creationId xmlns:a16="http://schemas.microsoft.com/office/drawing/2014/main" id="{F47F0691-8DDC-4B47-9D04-FFFC4C6FA3E2}"/>
                  </a:ext>
                </a:extLst>
              </p:cNvPr>
              <p:cNvSpPr/>
              <p:nvPr/>
            </p:nvSpPr>
            <p:spPr bwMode="gray">
              <a:xfrm>
                <a:off x="3419872" y="2348880"/>
                <a:ext cx="144016" cy="288032"/>
              </a:xfrm>
              <a:prstGeom prst="rect">
                <a:avLst/>
              </a:prstGeom>
              <a:noFill/>
              <a:ln w="6350" algn="ctr">
                <a:noFill/>
                <a:miter lim="800000"/>
                <a:headEnd/>
                <a:tailEnd/>
              </a:ln>
            </p:spPr>
            <p:txBody>
              <a:bodyPr lIns="89977" tIns="71981" rIns="89977" bIns="71981" rtlCol="0" anchor="ctr"/>
              <a:lstStyle/>
              <a:p>
                <a:pPr algn="ctr" defTabSz="914126">
                  <a:spcBef>
                    <a:spcPct val="50000"/>
                  </a:spcBef>
                  <a:buClr>
                    <a:srgbClr val="F0AB00"/>
                  </a:buClr>
                  <a:buSzPct val="80000"/>
                </a:pPr>
                <a:endParaRPr lang="de-DE" sz="1799" kern="0" dirty="0" err="1">
                  <a:ea typeface="Arial Unicode MS" pitchFamily="34" charset="-128"/>
                  <a:cs typeface="Arial Unicode MS" pitchFamily="34" charset="-128"/>
                </a:endParaRPr>
              </a:p>
            </p:txBody>
          </p:sp>
        </p:grpSp>
        <p:sp>
          <p:nvSpPr>
            <p:cNvPr id="62" name="Text Box 91">
              <a:extLst>
                <a:ext uri="{FF2B5EF4-FFF2-40B4-BE49-F238E27FC236}">
                  <a16:creationId xmlns:a16="http://schemas.microsoft.com/office/drawing/2014/main" id="{F845D1DF-BE2C-496D-8CD3-8C96C4E221EB}"/>
                </a:ext>
              </a:extLst>
            </p:cNvPr>
            <p:cNvSpPr txBox="1">
              <a:spLocks noChangeArrowheads="1"/>
            </p:cNvSpPr>
            <p:nvPr/>
          </p:nvSpPr>
          <p:spPr bwMode="auto">
            <a:xfrm>
              <a:off x="1134774" y="2024071"/>
              <a:ext cx="85722" cy="123111"/>
            </a:xfrm>
            <a:prstGeom prst="rect">
              <a:avLst/>
            </a:prstGeom>
            <a:noFill/>
            <a:ln w="12700">
              <a:noFill/>
              <a:miter lim="800000"/>
              <a:headEnd/>
              <a:tailEnd/>
            </a:ln>
          </p:spPr>
          <p:txBody>
            <a:bodyPr lIns="0" tIns="0" rIns="0" bIns="0">
              <a:spAutoFit/>
            </a:bodyPr>
            <a:lstStyle/>
            <a:p>
              <a:pPr algn="l">
                <a:buClrTx/>
                <a:buSzTx/>
                <a:buFontTx/>
                <a:buNone/>
              </a:pPr>
              <a:r>
                <a:rPr lang="en-US" sz="800" b="1" dirty="0"/>
                <a:t>R</a:t>
              </a:r>
            </a:p>
          </p:txBody>
        </p:sp>
      </p:grpSp>
      <p:sp>
        <p:nvSpPr>
          <p:cNvPr id="38" name="TextBox 37">
            <a:extLst>
              <a:ext uri="{FF2B5EF4-FFF2-40B4-BE49-F238E27FC236}">
                <a16:creationId xmlns:a16="http://schemas.microsoft.com/office/drawing/2014/main" id="{CEDFD825-E453-40EE-B780-203386069434}"/>
              </a:ext>
            </a:extLst>
          </p:cNvPr>
          <p:cNvSpPr txBox="1"/>
          <p:nvPr/>
        </p:nvSpPr>
        <p:spPr>
          <a:xfrm>
            <a:off x="2143328" y="1862109"/>
            <a:ext cx="647463" cy="138467"/>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ea typeface="Arial Unicode MS" pitchFamily="34" charset="-128"/>
                <a:cs typeface="Arial Unicode MS" pitchFamily="34" charset="-128"/>
              </a:rPr>
              <a:t>REST/</a:t>
            </a:r>
            <a:r>
              <a:rPr lang="en-US" sz="900" kern="0" dirty="0" err="1">
                <a:ea typeface="Arial Unicode MS" pitchFamily="34" charset="-128"/>
                <a:cs typeface="Arial Unicode MS" pitchFamily="34" charset="-128"/>
              </a:rPr>
              <a:t>gRPC</a:t>
            </a:r>
            <a:endParaRPr lang="en-US" sz="900" kern="0" dirty="0">
              <a:ea typeface="Arial Unicode MS" pitchFamily="34" charset="-128"/>
              <a:cs typeface="Arial Unicode MS" pitchFamily="34" charset="-128"/>
            </a:endParaRPr>
          </a:p>
        </p:txBody>
      </p:sp>
      <p:sp>
        <p:nvSpPr>
          <p:cNvPr id="66" name="TextBox 65">
            <a:extLst>
              <a:ext uri="{FF2B5EF4-FFF2-40B4-BE49-F238E27FC236}">
                <a16:creationId xmlns:a16="http://schemas.microsoft.com/office/drawing/2014/main" id="{32FE0C22-8A40-4984-A263-972A5E0C459E}"/>
              </a:ext>
            </a:extLst>
          </p:cNvPr>
          <p:cNvSpPr txBox="1"/>
          <p:nvPr/>
        </p:nvSpPr>
        <p:spPr>
          <a:xfrm>
            <a:off x="2168214" y="1420567"/>
            <a:ext cx="895872" cy="18462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ML User/App</a:t>
            </a:r>
          </a:p>
        </p:txBody>
      </p:sp>
      <p:cxnSp>
        <p:nvCxnSpPr>
          <p:cNvPr id="68" name="AutoShape 114">
            <a:extLst>
              <a:ext uri="{FF2B5EF4-FFF2-40B4-BE49-F238E27FC236}">
                <a16:creationId xmlns:a16="http://schemas.microsoft.com/office/drawing/2014/main" id="{7518DE3E-F150-4508-8B78-91DB54E22DBA}"/>
              </a:ext>
            </a:extLst>
          </p:cNvPr>
          <p:cNvCxnSpPr>
            <a:cxnSpLocks noChangeShapeType="1"/>
          </p:cNvCxnSpPr>
          <p:nvPr/>
        </p:nvCxnSpPr>
        <p:spPr bwMode="auto">
          <a:xfrm>
            <a:off x="1689664" y="4837505"/>
            <a:ext cx="3304" cy="404393"/>
          </a:xfrm>
          <a:prstGeom prst="straightConnector1">
            <a:avLst/>
          </a:prstGeom>
          <a:noFill/>
          <a:ln w="8890">
            <a:solidFill>
              <a:schemeClr val="tx1"/>
            </a:solidFill>
            <a:round/>
            <a:headEnd type="none" w="med" len="med"/>
            <a:tailEnd type="triangle"/>
          </a:ln>
        </p:spPr>
      </p:cxnSp>
      <p:grpSp>
        <p:nvGrpSpPr>
          <p:cNvPr id="85" name="Group 84">
            <a:extLst>
              <a:ext uri="{FF2B5EF4-FFF2-40B4-BE49-F238E27FC236}">
                <a16:creationId xmlns:a16="http://schemas.microsoft.com/office/drawing/2014/main" id="{A7501942-C8AE-4A65-8591-C28F15167F2D}"/>
              </a:ext>
            </a:extLst>
          </p:cNvPr>
          <p:cNvGrpSpPr/>
          <p:nvPr/>
        </p:nvGrpSpPr>
        <p:grpSpPr>
          <a:xfrm>
            <a:off x="1589530" y="5555501"/>
            <a:ext cx="174640" cy="377068"/>
            <a:chOff x="1790448" y="5571456"/>
            <a:chExt cx="144457" cy="537113"/>
          </a:xfrm>
        </p:grpSpPr>
        <p:sp>
          <p:nvSpPr>
            <p:cNvPr id="75" name="AutoShape 97">
              <a:extLst>
                <a:ext uri="{FF2B5EF4-FFF2-40B4-BE49-F238E27FC236}">
                  <a16:creationId xmlns:a16="http://schemas.microsoft.com/office/drawing/2014/main" id="{55E41E07-6FA4-43AF-B18D-6F510ED9FFE9}"/>
                </a:ext>
              </a:extLst>
            </p:cNvPr>
            <p:cNvSpPr>
              <a:spLocks noChangeArrowheads="1"/>
            </p:cNvSpPr>
            <p:nvPr/>
          </p:nvSpPr>
          <p:spPr bwMode="auto">
            <a:xfrm>
              <a:off x="1790448" y="5787348"/>
              <a:ext cx="144457" cy="144458"/>
            </a:xfrm>
            <a:prstGeom prst="flowChartConnector">
              <a:avLst/>
            </a:prstGeom>
            <a:solidFill>
              <a:schemeClr val="bg1"/>
            </a:solidFill>
            <a:ln w="17780">
              <a:solidFill>
                <a:schemeClr val="tx1"/>
              </a:solidFill>
              <a:round/>
              <a:headEnd/>
              <a:tailEnd/>
            </a:ln>
          </p:spPr>
          <p:txBody>
            <a:bodyPr wrap="none" lIns="89977" tIns="46788" rIns="89977" bIns="46788" anchor="ctr"/>
            <a:lstStyle/>
            <a:p>
              <a:endParaRPr lang="en-US" sz="1799"/>
            </a:p>
          </p:txBody>
        </p:sp>
        <p:cxnSp>
          <p:nvCxnSpPr>
            <p:cNvPr id="76" name="AutoShape 98">
              <a:extLst>
                <a:ext uri="{FF2B5EF4-FFF2-40B4-BE49-F238E27FC236}">
                  <a16:creationId xmlns:a16="http://schemas.microsoft.com/office/drawing/2014/main" id="{4ADC9D2B-B45A-4E2B-BA0C-73D29BAA6B19}"/>
                </a:ext>
              </a:extLst>
            </p:cNvPr>
            <p:cNvCxnSpPr>
              <a:cxnSpLocks noChangeShapeType="1"/>
            </p:cNvCxnSpPr>
            <p:nvPr/>
          </p:nvCxnSpPr>
          <p:spPr bwMode="auto">
            <a:xfrm flipV="1">
              <a:off x="1853795" y="5940481"/>
              <a:ext cx="0" cy="168088"/>
            </a:xfrm>
            <a:prstGeom prst="straightConnector1">
              <a:avLst/>
            </a:prstGeom>
            <a:noFill/>
            <a:ln w="8890">
              <a:solidFill>
                <a:schemeClr val="tx1"/>
              </a:solidFill>
              <a:round/>
              <a:headEnd/>
              <a:tailEnd/>
            </a:ln>
          </p:spPr>
        </p:cxnSp>
        <p:cxnSp>
          <p:nvCxnSpPr>
            <p:cNvPr id="77" name="AutoShape 99">
              <a:extLst>
                <a:ext uri="{FF2B5EF4-FFF2-40B4-BE49-F238E27FC236}">
                  <a16:creationId xmlns:a16="http://schemas.microsoft.com/office/drawing/2014/main" id="{DDEF0B8C-8404-4691-9E66-C8F3C7B1459F}"/>
                </a:ext>
              </a:extLst>
            </p:cNvPr>
            <p:cNvCxnSpPr>
              <a:cxnSpLocks noChangeShapeType="1"/>
              <a:stCxn id="75" idx="0"/>
            </p:cNvCxnSpPr>
            <p:nvPr/>
          </p:nvCxnSpPr>
          <p:spPr bwMode="auto">
            <a:xfrm flipH="1" flipV="1">
              <a:off x="1861881" y="5571456"/>
              <a:ext cx="796" cy="215892"/>
            </a:xfrm>
            <a:prstGeom prst="straightConnector1">
              <a:avLst/>
            </a:prstGeom>
            <a:noFill/>
            <a:ln w="8890">
              <a:solidFill>
                <a:schemeClr val="tx1"/>
              </a:solidFill>
              <a:round/>
              <a:headEnd/>
              <a:tailEnd/>
            </a:ln>
          </p:spPr>
        </p:cxnSp>
      </p:grpSp>
      <p:sp>
        <p:nvSpPr>
          <p:cNvPr id="95" name="Rectangle 63">
            <a:extLst>
              <a:ext uri="{FF2B5EF4-FFF2-40B4-BE49-F238E27FC236}">
                <a16:creationId xmlns:a16="http://schemas.microsoft.com/office/drawing/2014/main" id="{3C7CB449-B31D-46D7-B4B2-1078AE09327F}"/>
              </a:ext>
            </a:extLst>
          </p:cNvPr>
          <p:cNvSpPr>
            <a:spLocks noChangeArrowheads="1"/>
          </p:cNvSpPr>
          <p:nvPr/>
        </p:nvSpPr>
        <p:spPr bwMode="auto">
          <a:xfrm>
            <a:off x="4656870" y="4248770"/>
            <a:ext cx="1496243" cy="1236362"/>
          </a:xfrm>
          <a:prstGeom prst="rect">
            <a:avLst/>
          </a:prstGeom>
          <a:solidFill>
            <a:schemeClr val="bg1">
              <a:lumMod val="85000"/>
            </a:schemeClr>
          </a:solidFill>
          <a:ln w="17780">
            <a:solidFill>
              <a:schemeClr val="tx1"/>
            </a:solidFill>
            <a:miter lim="800000"/>
            <a:headEnd/>
            <a:tailEnd/>
          </a:ln>
        </p:spPr>
        <p:txBody>
          <a:bodyPr lIns="0" tIns="0" rIns="0" bIns="0"/>
          <a:lstStyle/>
          <a:p>
            <a:pPr algn="ctr"/>
            <a:endParaRPr lang="en-US" sz="1200" dirty="0"/>
          </a:p>
        </p:txBody>
      </p:sp>
      <p:sp>
        <p:nvSpPr>
          <p:cNvPr id="96" name="TextBox 95">
            <a:extLst>
              <a:ext uri="{FF2B5EF4-FFF2-40B4-BE49-F238E27FC236}">
                <a16:creationId xmlns:a16="http://schemas.microsoft.com/office/drawing/2014/main" id="{60094604-3729-4FE9-87A4-6B587C24DF1B}"/>
              </a:ext>
            </a:extLst>
          </p:cNvPr>
          <p:cNvSpPr txBox="1"/>
          <p:nvPr/>
        </p:nvSpPr>
        <p:spPr>
          <a:xfrm>
            <a:off x="4758837" y="4511014"/>
            <a:ext cx="1217481" cy="18462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Model Containers</a:t>
            </a:r>
          </a:p>
        </p:txBody>
      </p:sp>
      <p:sp>
        <p:nvSpPr>
          <p:cNvPr id="97" name="Rectangle 64">
            <a:extLst>
              <a:ext uri="{FF2B5EF4-FFF2-40B4-BE49-F238E27FC236}">
                <a16:creationId xmlns:a16="http://schemas.microsoft.com/office/drawing/2014/main" id="{281B583D-E8DB-4496-99D6-22AD4B5E5C49}"/>
              </a:ext>
            </a:extLst>
          </p:cNvPr>
          <p:cNvSpPr>
            <a:spLocks noChangeArrowheads="1"/>
          </p:cNvSpPr>
          <p:nvPr/>
        </p:nvSpPr>
        <p:spPr bwMode="auto">
          <a:xfrm>
            <a:off x="4656870" y="1354368"/>
            <a:ext cx="1761883" cy="324777"/>
          </a:xfrm>
          <a:prstGeom prst="rect">
            <a:avLst/>
          </a:prstGeom>
          <a:solidFill>
            <a:schemeClr val="tx2">
              <a:lumMod val="20000"/>
              <a:lumOff val="80000"/>
            </a:schemeClr>
          </a:solidFill>
          <a:ln w="17780">
            <a:solidFill>
              <a:schemeClr val="tx1"/>
            </a:solidFill>
            <a:miter lim="800000"/>
            <a:headEnd/>
            <a:tailEnd/>
          </a:ln>
        </p:spPr>
        <p:txBody>
          <a:bodyPr lIns="35992" tIns="35992" rIns="35992" bIns="35992" anchor="ctr"/>
          <a:lstStyle/>
          <a:p>
            <a:pPr algn="ctr">
              <a:buClrTx/>
              <a:buSzTx/>
              <a:buFontTx/>
              <a:buNone/>
            </a:pPr>
            <a:r>
              <a:rPr lang="en-US" sz="1200" dirty="0"/>
              <a:t>SAP Cloud Identity</a:t>
            </a:r>
          </a:p>
        </p:txBody>
      </p:sp>
      <p:sp>
        <p:nvSpPr>
          <p:cNvPr id="98" name="Rectangle 64">
            <a:extLst>
              <a:ext uri="{FF2B5EF4-FFF2-40B4-BE49-F238E27FC236}">
                <a16:creationId xmlns:a16="http://schemas.microsoft.com/office/drawing/2014/main" id="{6E2FA4FA-FA42-4822-BC7A-280F924D410D}"/>
              </a:ext>
            </a:extLst>
          </p:cNvPr>
          <p:cNvSpPr>
            <a:spLocks noChangeArrowheads="1"/>
          </p:cNvSpPr>
          <p:nvPr/>
        </p:nvSpPr>
        <p:spPr bwMode="auto">
          <a:xfrm>
            <a:off x="4656870" y="2254983"/>
            <a:ext cx="1761883" cy="324777"/>
          </a:xfrm>
          <a:prstGeom prst="rect">
            <a:avLst/>
          </a:prstGeom>
          <a:solidFill>
            <a:schemeClr val="tx2">
              <a:lumMod val="20000"/>
              <a:lumOff val="80000"/>
            </a:schemeClr>
          </a:solidFill>
          <a:ln w="17780">
            <a:solidFill>
              <a:schemeClr val="tx1"/>
            </a:solidFill>
            <a:miter lim="800000"/>
            <a:headEnd/>
            <a:tailEnd/>
          </a:ln>
        </p:spPr>
        <p:txBody>
          <a:bodyPr lIns="35992" tIns="35992" rIns="35992" bIns="35992" anchor="ctr"/>
          <a:lstStyle/>
          <a:p>
            <a:pPr algn="ctr">
              <a:buClrTx/>
              <a:buSzTx/>
              <a:buFontTx/>
              <a:buNone/>
            </a:pPr>
            <a:r>
              <a:rPr lang="en-US" sz="1200" dirty="0"/>
              <a:t>OAuth /  XSA UAA</a:t>
            </a:r>
          </a:p>
        </p:txBody>
      </p:sp>
      <p:sp>
        <p:nvSpPr>
          <p:cNvPr id="99" name="Rectangle 64">
            <a:extLst>
              <a:ext uri="{FF2B5EF4-FFF2-40B4-BE49-F238E27FC236}">
                <a16:creationId xmlns:a16="http://schemas.microsoft.com/office/drawing/2014/main" id="{07C86A78-A579-4080-802C-8AAD05C0984F}"/>
              </a:ext>
            </a:extLst>
          </p:cNvPr>
          <p:cNvSpPr>
            <a:spLocks noChangeArrowheads="1"/>
          </p:cNvSpPr>
          <p:nvPr/>
        </p:nvSpPr>
        <p:spPr bwMode="auto">
          <a:xfrm>
            <a:off x="4638661" y="3272507"/>
            <a:ext cx="1761883" cy="324777"/>
          </a:xfrm>
          <a:prstGeom prst="rect">
            <a:avLst/>
          </a:prstGeom>
          <a:solidFill>
            <a:schemeClr val="bg1">
              <a:lumMod val="85000"/>
            </a:schemeClr>
          </a:solidFill>
          <a:ln w="17780">
            <a:solidFill>
              <a:schemeClr val="tx1"/>
            </a:solidFill>
            <a:miter lim="800000"/>
            <a:headEnd/>
            <a:tailEnd/>
          </a:ln>
        </p:spPr>
        <p:txBody>
          <a:bodyPr lIns="35992" tIns="35992" rIns="35992" bIns="35992" anchor="ctr"/>
          <a:lstStyle/>
          <a:p>
            <a:pPr algn="ctr">
              <a:buClrTx/>
              <a:buSzTx/>
              <a:buFontTx/>
              <a:buNone/>
            </a:pPr>
            <a:r>
              <a:rPr lang="en-US" sz="1200" dirty="0"/>
              <a:t>Model Admin Service</a:t>
            </a:r>
          </a:p>
        </p:txBody>
      </p:sp>
      <p:grpSp>
        <p:nvGrpSpPr>
          <p:cNvPr id="102" name="Group 101">
            <a:extLst>
              <a:ext uri="{FF2B5EF4-FFF2-40B4-BE49-F238E27FC236}">
                <a16:creationId xmlns:a16="http://schemas.microsoft.com/office/drawing/2014/main" id="{D8C9F918-D842-4A32-AE2A-FD680E550FD5}"/>
              </a:ext>
            </a:extLst>
          </p:cNvPr>
          <p:cNvGrpSpPr/>
          <p:nvPr/>
        </p:nvGrpSpPr>
        <p:grpSpPr>
          <a:xfrm>
            <a:off x="1823209" y="5674619"/>
            <a:ext cx="3161" cy="193834"/>
            <a:chOff x="2661202" y="5638224"/>
            <a:chExt cx="3162" cy="193879"/>
          </a:xfrm>
        </p:grpSpPr>
        <p:sp>
          <p:nvSpPr>
            <p:cNvPr id="100" name="Text Box 108">
              <a:extLst>
                <a:ext uri="{FF2B5EF4-FFF2-40B4-BE49-F238E27FC236}">
                  <a16:creationId xmlns:a16="http://schemas.microsoft.com/office/drawing/2014/main" id="{BF86044C-8D52-441B-9506-53A4C758B618}"/>
                </a:ext>
              </a:extLst>
            </p:cNvPr>
            <p:cNvSpPr txBox="1">
              <a:spLocks noChangeArrowheads="1"/>
            </p:cNvSpPr>
            <p:nvPr/>
          </p:nvSpPr>
          <p:spPr bwMode="auto">
            <a:xfrm flipH="1">
              <a:off x="2662756" y="5708991"/>
              <a:ext cx="1608" cy="123112"/>
            </a:xfrm>
            <a:prstGeom prst="rect">
              <a:avLst/>
            </a:prstGeom>
            <a:noFill/>
            <a:ln w="12700">
              <a:noFill/>
              <a:miter lim="800000"/>
              <a:headEnd/>
              <a:tailEnd/>
            </a:ln>
          </p:spPr>
          <p:txBody>
            <a:bodyPr wrap="square" lIns="0" tIns="0" rIns="0" bIns="0">
              <a:spAutoFit/>
            </a:bodyPr>
            <a:lstStyle/>
            <a:p>
              <a:pPr algn="ctr">
                <a:buClrTx/>
                <a:buSzTx/>
                <a:buFontTx/>
                <a:buNone/>
              </a:pPr>
              <a:r>
                <a:rPr lang="en-US" sz="800" b="1" dirty="0"/>
                <a:t>R</a:t>
              </a:r>
            </a:p>
          </p:txBody>
        </p:sp>
        <p:sp>
          <p:nvSpPr>
            <p:cNvPr id="101" name="Line 107">
              <a:extLst>
                <a:ext uri="{FF2B5EF4-FFF2-40B4-BE49-F238E27FC236}">
                  <a16:creationId xmlns:a16="http://schemas.microsoft.com/office/drawing/2014/main" id="{A09A88CF-50E0-4387-A869-313DAE6D1291}"/>
                </a:ext>
              </a:extLst>
            </p:cNvPr>
            <p:cNvSpPr>
              <a:spLocks noChangeShapeType="1"/>
            </p:cNvSpPr>
            <p:nvPr/>
          </p:nvSpPr>
          <p:spPr bwMode="auto">
            <a:xfrm rot="10800000">
              <a:off x="2661202" y="5638224"/>
              <a:ext cx="0" cy="58737"/>
            </a:xfrm>
            <a:prstGeom prst="line">
              <a:avLst/>
            </a:prstGeom>
            <a:noFill/>
            <a:ln w="8890">
              <a:solidFill>
                <a:schemeClr val="tx1"/>
              </a:solidFill>
              <a:round/>
              <a:headEnd/>
              <a:tailEnd type="stealth" w="med" len="med"/>
            </a:ln>
          </p:spPr>
          <p:txBody>
            <a:bodyPr lIns="89977" tIns="46788" rIns="89977" bIns="46788" anchor="ctr"/>
            <a:lstStyle/>
            <a:p>
              <a:endParaRPr lang="en-US" sz="1799"/>
            </a:p>
          </p:txBody>
        </p:sp>
      </p:grpSp>
      <p:grpSp>
        <p:nvGrpSpPr>
          <p:cNvPr id="115" name="Group 114">
            <a:extLst>
              <a:ext uri="{FF2B5EF4-FFF2-40B4-BE49-F238E27FC236}">
                <a16:creationId xmlns:a16="http://schemas.microsoft.com/office/drawing/2014/main" id="{71CDFBF2-DBFC-41BB-8CC9-83AA6C3064CC}"/>
              </a:ext>
            </a:extLst>
          </p:cNvPr>
          <p:cNvGrpSpPr/>
          <p:nvPr/>
        </p:nvGrpSpPr>
        <p:grpSpPr>
          <a:xfrm>
            <a:off x="5428980" y="1662617"/>
            <a:ext cx="144424" cy="576114"/>
            <a:chOff x="8039715" y="1412927"/>
            <a:chExt cx="144457" cy="576247"/>
          </a:xfrm>
        </p:grpSpPr>
        <p:sp>
          <p:nvSpPr>
            <p:cNvPr id="112" name="AutoShape 94">
              <a:extLst>
                <a:ext uri="{FF2B5EF4-FFF2-40B4-BE49-F238E27FC236}">
                  <a16:creationId xmlns:a16="http://schemas.microsoft.com/office/drawing/2014/main" id="{47731A28-4B01-4B42-8BCC-E831F2BED566}"/>
                </a:ext>
              </a:extLst>
            </p:cNvPr>
            <p:cNvSpPr>
              <a:spLocks noChangeArrowheads="1"/>
            </p:cNvSpPr>
            <p:nvPr/>
          </p:nvSpPr>
          <p:spPr bwMode="auto">
            <a:xfrm>
              <a:off x="8039715" y="1628821"/>
              <a:ext cx="144457" cy="144458"/>
            </a:xfrm>
            <a:prstGeom prst="flowChartConnector">
              <a:avLst/>
            </a:prstGeom>
            <a:solidFill>
              <a:schemeClr val="bg1"/>
            </a:solidFill>
            <a:ln w="17780">
              <a:solidFill>
                <a:schemeClr val="tx1"/>
              </a:solidFill>
              <a:round/>
              <a:headEnd/>
              <a:tailEnd/>
            </a:ln>
          </p:spPr>
          <p:txBody>
            <a:bodyPr wrap="none" lIns="89977" tIns="46788" rIns="89977" bIns="46788" anchor="ctr"/>
            <a:lstStyle/>
            <a:p>
              <a:endParaRPr lang="en-US" sz="1799"/>
            </a:p>
          </p:txBody>
        </p:sp>
        <p:cxnSp>
          <p:nvCxnSpPr>
            <p:cNvPr id="113" name="AutoShape 95">
              <a:extLst>
                <a:ext uri="{FF2B5EF4-FFF2-40B4-BE49-F238E27FC236}">
                  <a16:creationId xmlns:a16="http://schemas.microsoft.com/office/drawing/2014/main" id="{3F9EA547-662D-418A-A6F2-66203D72B24F}"/>
                </a:ext>
              </a:extLst>
            </p:cNvPr>
            <p:cNvCxnSpPr>
              <a:cxnSpLocks noChangeShapeType="1"/>
              <a:endCxn id="112" idx="4"/>
            </p:cNvCxnSpPr>
            <p:nvPr/>
          </p:nvCxnSpPr>
          <p:spPr bwMode="auto">
            <a:xfrm flipV="1">
              <a:off x="8111149" y="1781217"/>
              <a:ext cx="1588" cy="207957"/>
            </a:xfrm>
            <a:prstGeom prst="straightConnector1">
              <a:avLst/>
            </a:prstGeom>
            <a:noFill/>
            <a:ln w="8890">
              <a:solidFill>
                <a:schemeClr val="tx1"/>
              </a:solidFill>
              <a:round/>
              <a:headEnd/>
              <a:tailEnd/>
            </a:ln>
          </p:spPr>
        </p:cxnSp>
        <p:cxnSp>
          <p:nvCxnSpPr>
            <p:cNvPr id="114" name="AutoShape 96">
              <a:extLst>
                <a:ext uri="{FF2B5EF4-FFF2-40B4-BE49-F238E27FC236}">
                  <a16:creationId xmlns:a16="http://schemas.microsoft.com/office/drawing/2014/main" id="{6506A8D7-B880-419C-BB3F-F1AB7DEB1B4D}"/>
                </a:ext>
              </a:extLst>
            </p:cNvPr>
            <p:cNvCxnSpPr>
              <a:cxnSpLocks noChangeShapeType="1"/>
              <a:stCxn id="112" idx="0"/>
            </p:cNvCxnSpPr>
            <p:nvPr/>
          </p:nvCxnSpPr>
          <p:spPr bwMode="auto">
            <a:xfrm flipH="1" flipV="1">
              <a:off x="8111149" y="1412927"/>
              <a:ext cx="1588" cy="207957"/>
            </a:xfrm>
            <a:prstGeom prst="straightConnector1">
              <a:avLst/>
            </a:prstGeom>
            <a:noFill/>
            <a:ln w="8890">
              <a:solidFill>
                <a:schemeClr val="tx1"/>
              </a:solidFill>
              <a:round/>
              <a:headEnd/>
              <a:tailEnd/>
            </a:ln>
          </p:spPr>
        </p:cxnSp>
      </p:grpSp>
      <p:grpSp>
        <p:nvGrpSpPr>
          <p:cNvPr id="116" name="Group 115">
            <a:extLst>
              <a:ext uri="{FF2B5EF4-FFF2-40B4-BE49-F238E27FC236}">
                <a16:creationId xmlns:a16="http://schemas.microsoft.com/office/drawing/2014/main" id="{CB66E80E-9D2F-4379-BD9A-6A8CBC874A2D}"/>
              </a:ext>
            </a:extLst>
          </p:cNvPr>
          <p:cNvGrpSpPr/>
          <p:nvPr/>
        </p:nvGrpSpPr>
        <p:grpSpPr>
          <a:xfrm>
            <a:off x="5638337" y="1867142"/>
            <a:ext cx="3161" cy="193834"/>
            <a:chOff x="2661202" y="5638224"/>
            <a:chExt cx="3162" cy="193879"/>
          </a:xfrm>
        </p:grpSpPr>
        <p:sp>
          <p:nvSpPr>
            <p:cNvPr id="117" name="Text Box 108">
              <a:extLst>
                <a:ext uri="{FF2B5EF4-FFF2-40B4-BE49-F238E27FC236}">
                  <a16:creationId xmlns:a16="http://schemas.microsoft.com/office/drawing/2014/main" id="{522AF4E9-34DD-495F-9995-8A6AEC5CB1CA}"/>
                </a:ext>
              </a:extLst>
            </p:cNvPr>
            <p:cNvSpPr txBox="1">
              <a:spLocks noChangeArrowheads="1"/>
            </p:cNvSpPr>
            <p:nvPr/>
          </p:nvSpPr>
          <p:spPr bwMode="auto">
            <a:xfrm flipH="1">
              <a:off x="2662756" y="5708991"/>
              <a:ext cx="1608" cy="123112"/>
            </a:xfrm>
            <a:prstGeom prst="rect">
              <a:avLst/>
            </a:prstGeom>
            <a:noFill/>
            <a:ln w="12700">
              <a:noFill/>
              <a:miter lim="800000"/>
              <a:headEnd/>
              <a:tailEnd/>
            </a:ln>
          </p:spPr>
          <p:txBody>
            <a:bodyPr wrap="square" lIns="0" tIns="0" rIns="0" bIns="0">
              <a:spAutoFit/>
            </a:bodyPr>
            <a:lstStyle/>
            <a:p>
              <a:pPr algn="ctr">
                <a:buClrTx/>
                <a:buSzTx/>
                <a:buFontTx/>
                <a:buNone/>
              </a:pPr>
              <a:r>
                <a:rPr lang="en-US" sz="800" b="1" dirty="0"/>
                <a:t>R</a:t>
              </a:r>
            </a:p>
          </p:txBody>
        </p:sp>
        <p:sp>
          <p:nvSpPr>
            <p:cNvPr id="118" name="Line 107">
              <a:extLst>
                <a:ext uri="{FF2B5EF4-FFF2-40B4-BE49-F238E27FC236}">
                  <a16:creationId xmlns:a16="http://schemas.microsoft.com/office/drawing/2014/main" id="{1038401A-519F-4A0C-9830-94BD83C30C4F}"/>
                </a:ext>
              </a:extLst>
            </p:cNvPr>
            <p:cNvSpPr>
              <a:spLocks noChangeShapeType="1"/>
            </p:cNvSpPr>
            <p:nvPr/>
          </p:nvSpPr>
          <p:spPr bwMode="auto">
            <a:xfrm rot="10800000">
              <a:off x="2661202" y="5638224"/>
              <a:ext cx="0" cy="58737"/>
            </a:xfrm>
            <a:prstGeom prst="line">
              <a:avLst/>
            </a:prstGeom>
            <a:noFill/>
            <a:ln w="8890">
              <a:solidFill>
                <a:schemeClr val="tx1"/>
              </a:solidFill>
              <a:round/>
              <a:headEnd/>
              <a:tailEnd type="stealth" w="med" len="med"/>
            </a:ln>
          </p:spPr>
          <p:txBody>
            <a:bodyPr lIns="89977" tIns="46788" rIns="89977" bIns="46788" anchor="ctr"/>
            <a:lstStyle/>
            <a:p>
              <a:endParaRPr lang="en-US" sz="1799"/>
            </a:p>
          </p:txBody>
        </p:sp>
      </p:grpSp>
      <p:cxnSp>
        <p:nvCxnSpPr>
          <p:cNvPr id="132" name="Straight Connector 131">
            <a:extLst>
              <a:ext uri="{FF2B5EF4-FFF2-40B4-BE49-F238E27FC236}">
                <a16:creationId xmlns:a16="http://schemas.microsoft.com/office/drawing/2014/main" id="{8F9B85EB-4437-41C4-A587-8D828BDC35E2}"/>
              </a:ext>
            </a:extLst>
          </p:cNvPr>
          <p:cNvCxnSpPr>
            <a:cxnSpLocks/>
            <a:stCxn id="22" idx="3"/>
          </p:cNvCxnSpPr>
          <p:nvPr/>
        </p:nvCxnSpPr>
        <p:spPr>
          <a:xfrm>
            <a:off x="3080867" y="2325936"/>
            <a:ext cx="814294" cy="1059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AutoShape 49">
            <a:extLst>
              <a:ext uri="{FF2B5EF4-FFF2-40B4-BE49-F238E27FC236}">
                <a16:creationId xmlns:a16="http://schemas.microsoft.com/office/drawing/2014/main" id="{5B45BDFE-EA98-4EA5-9201-376B51B28479}"/>
              </a:ext>
            </a:extLst>
          </p:cNvPr>
          <p:cNvSpPr>
            <a:spLocks noChangeArrowheads="1"/>
          </p:cNvSpPr>
          <p:nvPr/>
        </p:nvSpPr>
        <p:spPr bwMode="auto">
          <a:xfrm>
            <a:off x="3609269" y="3219836"/>
            <a:ext cx="690039" cy="393818"/>
          </a:xfrm>
          <a:prstGeom prst="roundRect">
            <a:avLst>
              <a:gd name="adj" fmla="val 50000"/>
            </a:avLst>
          </a:prstGeom>
          <a:solidFill>
            <a:schemeClr val="bg1"/>
          </a:solidFill>
          <a:ln w="17780">
            <a:solidFill>
              <a:schemeClr val="tx1"/>
            </a:solidFill>
            <a:round/>
            <a:headEnd/>
            <a:tailEnd/>
          </a:ln>
        </p:spPr>
        <p:txBody>
          <a:bodyPr lIns="35992" tIns="35992" rIns="35992" bIns="35992" anchor="ctr"/>
          <a:lstStyle/>
          <a:p>
            <a:pPr algn="ctr">
              <a:buClrTx/>
              <a:buSzTx/>
              <a:buFontTx/>
              <a:buNone/>
            </a:pPr>
            <a:r>
              <a:rPr lang="en-US" sz="1200" dirty="0"/>
              <a:t>Model </a:t>
            </a:r>
            <a:r>
              <a:rPr lang="en-US" sz="1200" dirty="0" err="1"/>
              <a:t>Config</a:t>
            </a:r>
            <a:endParaRPr lang="en-US" sz="1200" dirty="0"/>
          </a:p>
        </p:txBody>
      </p:sp>
      <p:cxnSp>
        <p:nvCxnSpPr>
          <p:cNvPr id="141" name="Straight Arrow Connector 140">
            <a:extLst>
              <a:ext uri="{FF2B5EF4-FFF2-40B4-BE49-F238E27FC236}">
                <a16:creationId xmlns:a16="http://schemas.microsoft.com/office/drawing/2014/main" id="{2DACA245-AF08-403B-B0B7-28365E133BBA}"/>
              </a:ext>
            </a:extLst>
          </p:cNvPr>
          <p:cNvCxnSpPr>
            <a:cxnSpLocks/>
            <a:stCxn id="139" idx="1"/>
          </p:cNvCxnSpPr>
          <p:nvPr/>
        </p:nvCxnSpPr>
        <p:spPr>
          <a:xfrm flipH="1" flipV="1">
            <a:off x="3378439" y="3416744"/>
            <a:ext cx="230829" cy="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Group 133">
            <a:extLst>
              <a:ext uri="{FF2B5EF4-FFF2-40B4-BE49-F238E27FC236}">
                <a16:creationId xmlns:a16="http://schemas.microsoft.com/office/drawing/2014/main" id="{34E8D54F-C15A-4040-9D05-E7B466A51074}"/>
              </a:ext>
            </a:extLst>
          </p:cNvPr>
          <p:cNvGrpSpPr>
            <a:grpSpLocks/>
          </p:cNvGrpSpPr>
          <p:nvPr/>
        </p:nvGrpSpPr>
        <p:grpSpPr bwMode="auto">
          <a:xfrm rot="5400000">
            <a:off x="4244209" y="3252468"/>
            <a:ext cx="430101" cy="339286"/>
            <a:chOff x="998" y="3624"/>
            <a:chExt cx="271" cy="271"/>
          </a:xfrm>
        </p:grpSpPr>
        <p:sp>
          <p:nvSpPr>
            <p:cNvPr id="149" name="Freeform 134">
              <a:extLst>
                <a:ext uri="{FF2B5EF4-FFF2-40B4-BE49-F238E27FC236}">
                  <a16:creationId xmlns:a16="http://schemas.microsoft.com/office/drawing/2014/main" id="{7B058440-514A-4740-84C5-6BEA7F0EA435}"/>
                </a:ext>
              </a:extLst>
            </p:cNvPr>
            <p:cNvSpPr>
              <a:spLocks/>
            </p:cNvSpPr>
            <p:nvPr/>
          </p:nvSpPr>
          <p:spPr bwMode="auto">
            <a:xfrm>
              <a:off x="1043" y="3624"/>
              <a:ext cx="46" cy="272"/>
            </a:xfrm>
            <a:custGeom>
              <a:avLst/>
              <a:gdLst>
                <a:gd name="T0" fmla="*/ 3 w 201"/>
                <a:gd name="T1" fmla="*/ 0 h 1201"/>
                <a:gd name="T2" fmla="*/ 3 w 201"/>
                <a:gd name="T3" fmla="*/ 14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200" y="0"/>
                  </a:moveTo>
                  <a:cubicBezTo>
                    <a:pt x="0" y="400"/>
                    <a:pt x="0" y="800"/>
                    <a:pt x="200" y="1200"/>
                  </a:cubicBezTo>
                </a:path>
              </a:pathLst>
            </a:custGeom>
            <a:noFill/>
            <a:ln w="8890">
              <a:solidFill>
                <a:srgbClr val="000000"/>
              </a:solidFill>
              <a:round/>
              <a:headEnd/>
              <a:tailEnd type="triangle" w="med" len="med"/>
            </a:ln>
          </p:spPr>
          <p:txBody>
            <a:bodyPr/>
            <a:lstStyle/>
            <a:p>
              <a:endParaRPr lang="en-US" sz="1799"/>
            </a:p>
          </p:txBody>
        </p:sp>
        <p:sp>
          <p:nvSpPr>
            <p:cNvPr id="150" name="Freeform 135">
              <a:extLst>
                <a:ext uri="{FF2B5EF4-FFF2-40B4-BE49-F238E27FC236}">
                  <a16:creationId xmlns:a16="http://schemas.microsoft.com/office/drawing/2014/main" id="{39C5BB23-D59F-4C62-A2A6-0CCCAC9C633C}"/>
                </a:ext>
              </a:extLst>
            </p:cNvPr>
            <p:cNvSpPr>
              <a:spLocks/>
            </p:cNvSpPr>
            <p:nvPr/>
          </p:nvSpPr>
          <p:spPr bwMode="auto">
            <a:xfrm>
              <a:off x="1179" y="3624"/>
              <a:ext cx="46" cy="272"/>
            </a:xfrm>
            <a:custGeom>
              <a:avLst/>
              <a:gdLst>
                <a:gd name="T0" fmla="*/ 0 w 201"/>
                <a:gd name="T1" fmla="*/ 14 h 1201"/>
                <a:gd name="T2" fmla="*/ 0 w 201"/>
                <a:gd name="T3" fmla="*/ 0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0" y="1200"/>
                  </a:moveTo>
                  <a:cubicBezTo>
                    <a:pt x="200" y="800"/>
                    <a:pt x="200" y="400"/>
                    <a:pt x="0" y="0"/>
                  </a:cubicBezTo>
                </a:path>
              </a:pathLst>
            </a:custGeom>
            <a:noFill/>
            <a:ln w="8890">
              <a:solidFill>
                <a:srgbClr val="000000"/>
              </a:solidFill>
              <a:round/>
              <a:headEnd/>
              <a:tailEnd type="triangle" w="med" len="med"/>
            </a:ln>
          </p:spPr>
          <p:txBody>
            <a:bodyPr/>
            <a:lstStyle/>
            <a:p>
              <a:endParaRPr lang="en-US" sz="1799"/>
            </a:p>
          </p:txBody>
        </p:sp>
        <p:sp>
          <p:nvSpPr>
            <p:cNvPr id="151" name="AutoShape 136">
              <a:extLst>
                <a:ext uri="{FF2B5EF4-FFF2-40B4-BE49-F238E27FC236}">
                  <a16:creationId xmlns:a16="http://schemas.microsoft.com/office/drawing/2014/main" id="{1551E62B-4E39-4772-B1AB-BF08B79EE533}"/>
                </a:ext>
              </a:extLst>
            </p:cNvPr>
            <p:cNvSpPr>
              <a:spLocks noChangeArrowheads="1"/>
            </p:cNvSpPr>
            <p:nvPr/>
          </p:nvSpPr>
          <p:spPr bwMode="auto">
            <a:xfrm>
              <a:off x="998" y="3624"/>
              <a:ext cx="272" cy="272"/>
            </a:xfrm>
            <a:prstGeom prst="roundRect">
              <a:avLst>
                <a:gd name="adj" fmla="val 366"/>
              </a:avLst>
            </a:prstGeom>
            <a:noFill/>
            <a:ln w="9525">
              <a:noFill/>
              <a:round/>
              <a:headEnd/>
              <a:tailEnd/>
            </a:ln>
          </p:spPr>
          <p:txBody>
            <a:bodyPr wrap="none" anchor="ctr"/>
            <a:lstStyle/>
            <a:p>
              <a:endParaRPr lang="en-US" sz="1799"/>
            </a:p>
          </p:txBody>
        </p:sp>
      </p:grpSp>
      <p:grpSp>
        <p:nvGrpSpPr>
          <p:cNvPr id="160" name="Group 159">
            <a:extLst>
              <a:ext uri="{FF2B5EF4-FFF2-40B4-BE49-F238E27FC236}">
                <a16:creationId xmlns:a16="http://schemas.microsoft.com/office/drawing/2014/main" id="{772A4EFC-BB49-4722-B279-1F61E6BC5A79}"/>
              </a:ext>
            </a:extLst>
          </p:cNvPr>
          <p:cNvGrpSpPr/>
          <p:nvPr/>
        </p:nvGrpSpPr>
        <p:grpSpPr>
          <a:xfrm>
            <a:off x="3854774" y="4868838"/>
            <a:ext cx="173805" cy="282774"/>
            <a:chOff x="3015268" y="4832257"/>
            <a:chExt cx="173845" cy="282839"/>
          </a:xfrm>
        </p:grpSpPr>
        <p:sp>
          <p:nvSpPr>
            <p:cNvPr id="152" name="AutoShape 94">
              <a:extLst>
                <a:ext uri="{FF2B5EF4-FFF2-40B4-BE49-F238E27FC236}">
                  <a16:creationId xmlns:a16="http://schemas.microsoft.com/office/drawing/2014/main" id="{43036C52-F8D8-4933-A9FD-A2A39CB166DA}"/>
                </a:ext>
              </a:extLst>
            </p:cNvPr>
            <p:cNvSpPr>
              <a:spLocks noChangeArrowheads="1"/>
            </p:cNvSpPr>
            <p:nvPr/>
          </p:nvSpPr>
          <p:spPr bwMode="auto">
            <a:xfrm>
              <a:off x="3015268" y="4832257"/>
              <a:ext cx="144457" cy="144458"/>
            </a:xfrm>
            <a:prstGeom prst="flowChartConnector">
              <a:avLst/>
            </a:prstGeom>
            <a:solidFill>
              <a:schemeClr val="bg1"/>
            </a:solidFill>
            <a:ln w="17780">
              <a:solidFill>
                <a:schemeClr val="tx1"/>
              </a:solidFill>
              <a:round/>
              <a:headEnd/>
              <a:tailEnd/>
            </a:ln>
          </p:spPr>
          <p:txBody>
            <a:bodyPr wrap="none" lIns="89977" tIns="46788" rIns="89977" bIns="46788" anchor="ctr"/>
            <a:lstStyle/>
            <a:p>
              <a:endParaRPr lang="en-US" sz="1799"/>
            </a:p>
          </p:txBody>
        </p:sp>
        <p:grpSp>
          <p:nvGrpSpPr>
            <p:cNvPr id="153" name="Group 85">
              <a:extLst>
                <a:ext uri="{FF2B5EF4-FFF2-40B4-BE49-F238E27FC236}">
                  <a16:creationId xmlns:a16="http://schemas.microsoft.com/office/drawing/2014/main" id="{48DB149A-FD24-4528-9866-7DA5245122C2}"/>
                </a:ext>
              </a:extLst>
            </p:cNvPr>
            <p:cNvGrpSpPr>
              <a:grpSpLocks/>
            </p:cNvGrpSpPr>
            <p:nvPr/>
          </p:nvGrpSpPr>
          <p:grpSpPr bwMode="auto">
            <a:xfrm>
              <a:off x="3035130" y="4992862"/>
              <a:ext cx="153983" cy="122234"/>
              <a:chOff x="1526" y="1540"/>
              <a:chExt cx="97" cy="77"/>
            </a:xfrm>
          </p:grpSpPr>
          <p:sp>
            <p:nvSpPr>
              <p:cNvPr id="154" name="Text Box 86">
                <a:extLst>
                  <a:ext uri="{FF2B5EF4-FFF2-40B4-BE49-F238E27FC236}">
                    <a16:creationId xmlns:a16="http://schemas.microsoft.com/office/drawing/2014/main" id="{29DCA760-A1B2-428A-A951-3B362EC53546}"/>
                  </a:ext>
                </a:extLst>
              </p:cNvPr>
              <p:cNvSpPr txBox="1">
                <a:spLocks noChangeArrowheads="1"/>
              </p:cNvSpPr>
              <p:nvPr/>
            </p:nvSpPr>
            <p:spPr bwMode="auto">
              <a:xfrm>
                <a:off x="1526" y="1540"/>
                <a:ext cx="54" cy="77"/>
              </a:xfrm>
              <a:prstGeom prst="rect">
                <a:avLst/>
              </a:prstGeom>
              <a:noFill/>
              <a:ln w="12700">
                <a:noFill/>
                <a:miter lim="800000"/>
                <a:headEnd/>
                <a:tailEnd/>
              </a:ln>
            </p:spPr>
            <p:txBody>
              <a:bodyPr lIns="0" tIns="0" rIns="0" bIns="0">
                <a:spAutoFit/>
              </a:bodyPr>
              <a:lstStyle/>
              <a:p>
                <a:pPr algn="l">
                  <a:buClrTx/>
                  <a:buSzTx/>
                  <a:buFontTx/>
                  <a:buNone/>
                </a:pPr>
                <a:r>
                  <a:rPr lang="en-US" sz="800" b="1" dirty="0"/>
                  <a:t>R</a:t>
                </a:r>
              </a:p>
            </p:txBody>
          </p:sp>
          <p:sp>
            <p:nvSpPr>
              <p:cNvPr id="155" name="Line 87">
                <a:extLst>
                  <a:ext uri="{FF2B5EF4-FFF2-40B4-BE49-F238E27FC236}">
                    <a16:creationId xmlns:a16="http://schemas.microsoft.com/office/drawing/2014/main" id="{16AF9D8F-4400-4983-B1EF-A7254786BB49}"/>
                  </a:ext>
                </a:extLst>
              </p:cNvPr>
              <p:cNvSpPr>
                <a:spLocks noChangeShapeType="1"/>
              </p:cNvSpPr>
              <p:nvPr/>
            </p:nvSpPr>
            <p:spPr bwMode="auto">
              <a:xfrm rot="16200000" flipH="1">
                <a:off x="1605" y="1562"/>
                <a:ext cx="0" cy="37"/>
              </a:xfrm>
              <a:prstGeom prst="line">
                <a:avLst/>
              </a:prstGeom>
              <a:noFill/>
              <a:ln w="8890">
                <a:solidFill>
                  <a:schemeClr val="tx1"/>
                </a:solidFill>
                <a:round/>
                <a:headEnd/>
                <a:tailEnd type="stealth" w="med" len="med"/>
              </a:ln>
            </p:spPr>
            <p:txBody>
              <a:bodyPr lIns="89977" tIns="46788" rIns="89977" bIns="46788" anchor="ctr"/>
              <a:lstStyle/>
              <a:p>
                <a:endParaRPr lang="en-US" sz="1799"/>
              </a:p>
            </p:txBody>
          </p:sp>
        </p:grpSp>
      </p:grpSp>
      <p:cxnSp>
        <p:nvCxnSpPr>
          <p:cNvPr id="157" name="Straight Connector 156">
            <a:extLst>
              <a:ext uri="{FF2B5EF4-FFF2-40B4-BE49-F238E27FC236}">
                <a16:creationId xmlns:a16="http://schemas.microsoft.com/office/drawing/2014/main" id="{81108E60-B193-4F87-A349-41C441B04C91}"/>
              </a:ext>
            </a:extLst>
          </p:cNvPr>
          <p:cNvCxnSpPr>
            <a:cxnSpLocks/>
          </p:cNvCxnSpPr>
          <p:nvPr/>
        </p:nvCxnSpPr>
        <p:spPr>
          <a:xfrm>
            <a:off x="3277970" y="4940197"/>
            <a:ext cx="57398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27E3DBBC-499B-4224-BF6B-3ED2D9DDFE39}"/>
              </a:ext>
            </a:extLst>
          </p:cNvPr>
          <p:cNvCxnSpPr>
            <a:cxnSpLocks/>
          </p:cNvCxnSpPr>
          <p:nvPr/>
        </p:nvCxnSpPr>
        <p:spPr>
          <a:xfrm>
            <a:off x="4022958" y="4937864"/>
            <a:ext cx="63391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8EF07ED6-BDEB-46C7-B1F2-A5AABD606D9B}"/>
              </a:ext>
            </a:extLst>
          </p:cNvPr>
          <p:cNvSpPr txBox="1"/>
          <p:nvPr/>
        </p:nvSpPr>
        <p:spPr>
          <a:xfrm>
            <a:off x="3447841" y="4702586"/>
            <a:ext cx="1213193" cy="161546"/>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50" kern="0" dirty="0">
                <a:ea typeface="Arial Unicode MS" pitchFamily="34" charset="-128"/>
                <a:cs typeface="Arial Unicode MS" pitchFamily="34" charset="-128"/>
              </a:rPr>
              <a:t>Inf. Request (</a:t>
            </a:r>
            <a:r>
              <a:rPr lang="en-US" sz="1050" kern="0" dirty="0" err="1">
                <a:ea typeface="Arial Unicode MS" pitchFamily="34" charset="-128"/>
                <a:cs typeface="Arial Unicode MS" pitchFamily="34" charset="-128"/>
              </a:rPr>
              <a:t>gRPC</a:t>
            </a:r>
            <a:r>
              <a:rPr lang="en-US" sz="1050" kern="0" dirty="0">
                <a:ea typeface="Arial Unicode MS" pitchFamily="34" charset="-128"/>
                <a:cs typeface="Arial Unicode MS" pitchFamily="34" charset="-128"/>
              </a:rPr>
              <a:t>)</a:t>
            </a:r>
          </a:p>
        </p:txBody>
      </p:sp>
      <p:grpSp>
        <p:nvGrpSpPr>
          <p:cNvPr id="168" name="Group 167">
            <a:extLst>
              <a:ext uri="{FF2B5EF4-FFF2-40B4-BE49-F238E27FC236}">
                <a16:creationId xmlns:a16="http://schemas.microsoft.com/office/drawing/2014/main" id="{83C36995-F448-484C-AE9C-2C440B901AED}"/>
              </a:ext>
            </a:extLst>
          </p:cNvPr>
          <p:cNvGrpSpPr/>
          <p:nvPr/>
        </p:nvGrpSpPr>
        <p:grpSpPr>
          <a:xfrm>
            <a:off x="7831380" y="1349432"/>
            <a:ext cx="287965" cy="431700"/>
            <a:chOff x="2123728" y="1556792"/>
            <a:chExt cx="288032" cy="431800"/>
          </a:xfrm>
        </p:grpSpPr>
        <p:sp>
          <p:nvSpPr>
            <p:cNvPr id="169" name="Rectangle 48">
              <a:extLst>
                <a:ext uri="{FF2B5EF4-FFF2-40B4-BE49-F238E27FC236}">
                  <a16:creationId xmlns:a16="http://schemas.microsoft.com/office/drawing/2014/main" id="{D45C514C-48D5-4F10-A457-36E5D9EE1566}"/>
                </a:ext>
              </a:extLst>
            </p:cNvPr>
            <p:cNvSpPr>
              <a:spLocks noChangeArrowheads="1"/>
            </p:cNvSpPr>
            <p:nvPr/>
          </p:nvSpPr>
          <p:spPr bwMode="auto">
            <a:xfrm>
              <a:off x="2123728" y="1556792"/>
              <a:ext cx="288032" cy="431800"/>
            </a:xfrm>
            <a:prstGeom prst="rect">
              <a:avLst/>
            </a:prstGeom>
            <a:solidFill>
              <a:schemeClr val="bg1"/>
            </a:solidFill>
            <a:ln w="17780">
              <a:solidFill>
                <a:schemeClr val="tx1"/>
              </a:solidFill>
              <a:miter lim="800000"/>
              <a:headEnd/>
              <a:tailEnd/>
            </a:ln>
          </p:spPr>
          <p:txBody>
            <a:bodyPr lIns="35992" tIns="35992" rIns="35992" bIns="35992" anchor="ctr"/>
            <a:lstStyle/>
            <a:p>
              <a:pPr>
                <a:buClrTx/>
                <a:buSzTx/>
                <a:buFontTx/>
                <a:buNone/>
              </a:pPr>
              <a:endParaRPr lang="en-US" sz="1200"/>
            </a:p>
          </p:txBody>
        </p:sp>
        <p:grpSp>
          <p:nvGrpSpPr>
            <p:cNvPr id="170" name="Group 49">
              <a:extLst>
                <a:ext uri="{FF2B5EF4-FFF2-40B4-BE49-F238E27FC236}">
                  <a16:creationId xmlns:a16="http://schemas.microsoft.com/office/drawing/2014/main" id="{C5D3DF25-EFF0-4EA7-B911-8E5FC93F2B70}"/>
                </a:ext>
              </a:extLst>
            </p:cNvPr>
            <p:cNvGrpSpPr>
              <a:grpSpLocks/>
            </p:cNvGrpSpPr>
            <p:nvPr/>
          </p:nvGrpSpPr>
          <p:grpSpPr bwMode="auto">
            <a:xfrm>
              <a:off x="2184400" y="1615532"/>
              <a:ext cx="166688" cy="287338"/>
              <a:chOff x="1347" y="522"/>
              <a:chExt cx="105" cy="181"/>
            </a:xfrm>
          </p:grpSpPr>
          <p:sp>
            <p:nvSpPr>
              <p:cNvPr id="171" name="Oval 50">
                <a:extLst>
                  <a:ext uri="{FF2B5EF4-FFF2-40B4-BE49-F238E27FC236}">
                    <a16:creationId xmlns:a16="http://schemas.microsoft.com/office/drawing/2014/main" id="{73FD437B-CEC9-4B6B-9F16-1124501B0126}"/>
                  </a:ext>
                </a:extLst>
              </p:cNvPr>
              <p:cNvSpPr>
                <a:spLocks noChangeArrowheads="1"/>
              </p:cNvSpPr>
              <p:nvPr/>
            </p:nvSpPr>
            <p:spPr bwMode="auto">
              <a:xfrm>
                <a:off x="1374" y="522"/>
                <a:ext cx="52" cy="52"/>
              </a:xfrm>
              <a:prstGeom prst="ellipse">
                <a:avLst/>
              </a:prstGeom>
              <a:noFill/>
              <a:ln w="7200">
                <a:solidFill>
                  <a:srgbClr val="000000"/>
                </a:solidFill>
                <a:round/>
                <a:headEnd/>
                <a:tailEnd/>
              </a:ln>
            </p:spPr>
            <p:txBody>
              <a:bodyPr wrap="none" anchor="ctr"/>
              <a:lstStyle/>
              <a:p>
                <a:endParaRPr lang="en-US"/>
              </a:p>
            </p:txBody>
          </p:sp>
          <p:sp>
            <p:nvSpPr>
              <p:cNvPr id="172" name="Line 51">
                <a:extLst>
                  <a:ext uri="{FF2B5EF4-FFF2-40B4-BE49-F238E27FC236}">
                    <a16:creationId xmlns:a16="http://schemas.microsoft.com/office/drawing/2014/main" id="{581C4DA1-2B21-4B94-B905-0FF173E4A9DB}"/>
                  </a:ext>
                </a:extLst>
              </p:cNvPr>
              <p:cNvSpPr>
                <a:spLocks noChangeShapeType="1"/>
              </p:cNvSpPr>
              <p:nvPr/>
            </p:nvSpPr>
            <p:spPr bwMode="auto">
              <a:xfrm>
                <a:off x="1400" y="574"/>
                <a:ext cx="1" cy="78"/>
              </a:xfrm>
              <a:prstGeom prst="line">
                <a:avLst/>
              </a:prstGeom>
              <a:noFill/>
              <a:ln w="7200">
                <a:solidFill>
                  <a:srgbClr val="000000"/>
                </a:solidFill>
                <a:round/>
                <a:headEnd/>
                <a:tailEnd/>
              </a:ln>
            </p:spPr>
            <p:txBody>
              <a:bodyPr/>
              <a:lstStyle/>
              <a:p>
                <a:endParaRPr lang="en-US"/>
              </a:p>
            </p:txBody>
          </p:sp>
          <p:sp>
            <p:nvSpPr>
              <p:cNvPr id="173" name="Line 52">
                <a:extLst>
                  <a:ext uri="{FF2B5EF4-FFF2-40B4-BE49-F238E27FC236}">
                    <a16:creationId xmlns:a16="http://schemas.microsoft.com/office/drawing/2014/main" id="{36649EA5-4E6C-430A-8225-6E1550630BC5}"/>
                  </a:ext>
                </a:extLst>
              </p:cNvPr>
              <p:cNvSpPr>
                <a:spLocks noChangeShapeType="1"/>
              </p:cNvSpPr>
              <p:nvPr/>
            </p:nvSpPr>
            <p:spPr bwMode="auto">
              <a:xfrm flipV="1">
                <a:off x="1400" y="572"/>
                <a:ext cx="52" cy="28"/>
              </a:xfrm>
              <a:prstGeom prst="line">
                <a:avLst/>
              </a:prstGeom>
              <a:noFill/>
              <a:ln w="7200">
                <a:solidFill>
                  <a:srgbClr val="000000"/>
                </a:solidFill>
                <a:round/>
                <a:headEnd/>
                <a:tailEnd/>
              </a:ln>
            </p:spPr>
            <p:txBody>
              <a:bodyPr/>
              <a:lstStyle/>
              <a:p>
                <a:endParaRPr lang="en-US"/>
              </a:p>
            </p:txBody>
          </p:sp>
          <p:sp>
            <p:nvSpPr>
              <p:cNvPr id="174" name="Line 53">
                <a:extLst>
                  <a:ext uri="{FF2B5EF4-FFF2-40B4-BE49-F238E27FC236}">
                    <a16:creationId xmlns:a16="http://schemas.microsoft.com/office/drawing/2014/main" id="{A7571421-6009-41AD-95A5-64B609237AB0}"/>
                  </a:ext>
                </a:extLst>
              </p:cNvPr>
              <p:cNvSpPr>
                <a:spLocks noChangeShapeType="1"/>
              </p:cNvSpPr>
              <p:nvPr/>
            </p:nvSpPr>
            <p:spPr bwMode="auto">
              <a:xfrm flipH="1" flipV="1">
                <a:off x="1347" y="572"/>
                <a:ext cx="54" cy="28"/>
              </a:xfrm>
              <a:prstGeom prst="line">
                <a:avLst/>
              </a:prstGeom>
              <a:noFill/>
              <a:ln w="7200">
                <a:solidFill>
                  <a:srgbClr val="000000"/>
                </a:solidFill>
                <a:round/>
                <a:headEnd/>
                <a:tailEnd/>
              </a:ln>
            </p:spPr>
            <p:txBody>
              <a:bodyPr/>
              <a:lstStyle/>
              <a:p>
                <a:endParaRPr lang="en-US"/>
              </a:p>
            </p:txBody>
          </p:sp>
          <p:sp>
            <p:nvSpPr>
              <p:cNvPr id="175" name="Line 54">
                <a:extLst>
                  <a:ext uri="{FF2B5EF4-FFF2-40B4-BE49-F238E27FC236}">
                    <a16:creationId xmlns:a16="http://schemas.microsoft.com/office/drawing/2014/main" id="{6E6A9A85-6CC5-4DD3-A431-50B0320D578F}"/>
                  </a:ext>
                </a:extLst>
              </p:cNvPr>
              <p:cNvSpPr>
                <a:spLocks noChangeShapeType="1"/>
              </p:cNvSpPr>
              <p:nvPr/>
            </p:nvSpPr>
            <p:spPr bwMode="auto">
              <a:xfrm flipH="1">
                <a:off x="1347" y="651"/>
                <a:ext cx="54" cy="52"/>
              </a:xfrm>
              <a:prstGeom prst="line">
                <a:avLst/>
              </a:prstGeom>
              <a:noFill/>
              <a:ln w="7200">
                <a:solidFill>
                  <a:srgbClr val="000000"/>
                </a:solidFill>
                <a:round/>
                <a:headEnd/>
                <a:tailEnd/>
              </a:ln>
            </p:spPr>
            <p:txBody>
              <a:bodyPr/>
              <a:lstStyle/>
              <a:p>
                <a:endParaRPr lang="en-US"/>
              </a:p>
            </p:txBody>
          </p:sp>
          <p:sp>
            <p:nvSpPr>
              <p:cNvPr id="176" name="Line 55">
                <a:extLst>
                  <a:ext uri="{FF2B5EF4-FFF2-40B4-BE49-F238E27FC236}">
                    <a16:creationId xmlns:a16="http://schemas.microsoft.com/office/drawing/2014/main" id="{77349905-DEBB-4BEB-8758-DDBFEB673B9A}"/>
                  </a:ext>
                </a:extLst>
              </p:cNvPr>
              <p:cNvSpPr>
                <a:spLocks noChangeShapeType="1"/>
              </p:cNvSpPr>
              <p:nvPr/>
            </p:nvSpPr>
            <p:spPr bwMode="auto">
              <a:xfrm>
                <a:off x="1400" y="651"/>
                <a:ext cx="52" cy="52"/>
              </a:xfrm>
              <a:prstGeom prst="line">
                <a:avLst/>
              </a:prstGeom>
              <a:noFill/>
              <a:ln w="7200">
                <a:solidFill>
                  <a:srgbClr val="000000"/>
                </a:solidFill>
                <a:round/>
                <a:headEnd/>
                <a:tailEnd/>
              </a:ln>
            </p:spPr>
            <p:txBody>
              <a:bodyPr/>
              <a:lstStyle/>
              <a:p>
                <a:endParaRPr lang="en-US"/>
              </a:p>
            </p:txBody>
          </p:sp>
        </p:grpSp>
      </p:grpSp>
      <p:sp>
        <p:nvSpPr>
          <p:cNvPr id="177" name="TextBox 176">
            <a:extLst>
              <a:ext uri="{FF2B5EF4-FFF2-40B4-BE49-F238E27FC236}">
                <a16:creationId xmlns:a16="http://schemas.microsoft.com/office/drawing/2014/main" id="{EFB388A4-ED79-4CC5-8917-BA1676471D0E}"/>
              </a:ext>
            </a:extLst>
          </p:cNvPr>
          <p:cNvSpPr txBox="1"/>
          <p:nvPr/>
        </p:nvSpPr>
        <p:spPr>
          <a:xfrm>
            <a:off x="8203464" y="1376800"/>
            <a:ext cx="1328326" cy="36924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ML Practitioner Data Scientist</a:t>
            </a:r>
          </a:p>
        </p:txBody>
      </p:sp>
      <p:grpSp>
        <p:nvGrpSpPr>
          <p:cNvPr id="178" name="Group 177">
            <a:extLst>
              <a:ext uri="{FF2B5EF4-FFF2-40B4-BE49-F238E27FC236}">
                <a16:creationId xmlns:a16="http://schemas.microsoft.com/office/drawing/2014/main" id="{11E23112-F66E-49FF-B9E7-4C5458779B68}"/>
              </a:ext>
            </a:extLst>
          </p:cNvPr>
          <p:cNvGrpSpPr/>
          <p:nvPr/>
        </p:nvGrpSpPr>
        <p:grpSpPr>
          <a:xfrm>
            <a:off x="7891831" y="1784029"/>
            <a:ext cx="303680" cy="384867"/>
            <a:chOff x="952362" y="1920408"/>
            <a:chExt cx="303750" cy="384956"/>
          </a:xfrm>
        </p:grpSpPr>
        <p:sp>
          <p:nvSpPr>
            <p:cNvPr id="179" name="AutoShape 100">
              <a:extLst>
                <a:ext uri="{FF2B5EF4-FFF2-40B4-BE49-F238E27FC236}">
                  <a16:creationId xmlns:a16="http://schemas.microsoft.com/office/drawing/2014/main" id="{BE7D00B7-994D-45F8-9E6C-0CA302018C4F}"/>
                </a:ext>
              </a:extLst>
            </p:cNvPr>
            <p:cNvSpPr>
              <a:spLocks noChangeArrowheads="1"/>
            </p:cNvSpPr>
            <p:nvPr/>
          </p:nvSpPr>
          <p:spPr bwMode="auto">
            <a:xfrm>
              <a:off x="952362" y="2064633"/>
              <a:ext cx="152344" cy="96504"/>
            </a:xfrm>
            <a:prstGeom prst="flowChartConnector">
              <a:avLst/>
            </a:prstGeom>
            <a:solidFill>
              <a:schemeClr val="bg1"/>
            </a:solidFill>
            <a:ln w="17780">
              <a:solidFill>
                <a:schemeClr val="tx1"/>
              </a:solidFill>
              <a:round/>
              <a:headEnd/>
              <a:tailEnd/>
            </a:ln>
          </p:spPr>
          <p:txBody>
            <a:bodyPr wrap="none" lIns="89977" tIns="46788" rIns="89977" bIns="46788" anchor="ctr"/>
            <a:lstStyle/>
            <a:p>
              <a:endParaRPr lang="en-US" sz="1799" dirty="0"/>
            </a:p>
          </p:txBody>
        </p:sp>
        <p:cxnSp>
          <p:nvCxnSpPr>
            <p:cNvPr id="180" name="AutoShape 101">
              <a:extLst>
                <a:ext uri="{FF2B5EF4-FFF2-40B4-BE49-F238E27FC236}">
                  <a16:creationId xmlns:a16="http://schemas.microsoft.com/office/drawing/2014/main" id="{4F4F8510-FC20-4874-BF68-DF61A5F31FB0}"/>
                </a:ext>
              </a:extLst>
            </p:cNvPr>
            <p:cNvCxnSpPr>
              <a:cxnSpLocks noChangeShapeType="1"/>
              <a:endCxn id="179" idx="4"/>
            </p:cNvCxnSpPr>
            <p:nvPr/>
          </p:nvCxnSpPr>
          <p:spPr bwMode="auto">
            <a:xfrm flipV="1">
              <a:off x="1027697" y="2166440"/>
              <a:ext cx="1675" cy="138924"/>
            </a:xfrm>
            <a:prstGeom prst="straightConnector1">
              <a:avLst/>
            </a:prstGeom>
            <a:noFill/>
            <a:ln w="8890">
              <a:solidFill>
                <a:schemeClr val="tx1"/>
              </a:solidFill>
              <a:round/>
              <a:headEnd/>
              <a:tailEnd/>
            </a:ln>
          </p:spPr>
        </p:cxnSp>
        <p:cxnSp>
          <p:nvCxnSpPr>
            <p:cNvPr id="181" name="AutoShape 102">
              <a:extLst>
                <a:ext uri="{FF2B5EF4-FFF2-40B4-BE49-F238E27FC236}">
                  <a16:creationId xmlns:a16="http://schemas.microsoft.com/office/drawing/2014/main" id="{66F62975-791B-4582-BA06-82FCA8F586D9}"/>
                </a:ext>
              </a:extLst>
            </p:cNvPr>
            <p:cNvCxnSpPr>
              <a:cxnSpLocks noChangeShapeType="1"/>
              <a:stCxn id="179" idx="0"/>
            </p:cNvCxnSpPr>
            <p:nvPr/>
          </p:nvCxnSpPr>
          <p:spPr bwMode="auto">
            <a:xfrm flipH="1" flipV="1">
              <a:off x="1027697" y="1920408"/>
              <a:ext cx="1675" cy="138924"/>
            </a:xfrm>
            <a:prstGeom prst="straightConnector1">
              <a:avLst/>
            </a:prstGeom>
            <a:noFill/>
            <a:ln w="8890">
              <a:solidFill>
                <a:schemeClr val="tx1"/>
              </a:solidFill>
              <a:round/>
              <a:headEnd/>
              <a:tailEnd/>
            </a:ln>
          </p:spPr>
        </p:cxnSp>
        <p:grpSp>
          <p:nvGrpSpPr>
            <p:cNvPr id="182" name="Group 181">
              <a:extLst>
                <a:ext uri="{FF2B5EF4-FFF2-40B4-BE49-F238E27FC236}">
                  <a16:creationId xmlns:a16="http://schemas.microsoft.com/office/drawing/2014/main" id="{3D70FB0A-D417-4D3B-A1B8-24D9C7EB650B}"/>
                </a:ext>
              </a:extLst>
            </p:cNvPr>
            <p:cNvGrpSpPr/>
            <p:nvPr/>
          </p:nvGrpSpPr>
          <p:grpSpPr>
            <a:xfrm>
              <a:off x="1104238" y="2054322"/>
              <a:ext cx="151874" cy="192412"/>
              <a:chOff x="3419872" y="2348880"/>
              <a:chExt cx="144016" cy="288032"/>
            </a:xfrm>
          </p:grpSpPr>
          <p:sp>
            <p:nvSpPr>
              <p:cNvPr id="184" name="Line 90">
                <a:extLst>
                  <a:ext uri="{FF2B5EF4-FFF2-40B4-BE49-F238E27FC236}">
                    <a16:creationId xmlns:a16="http://schemas.microsoft.com/office/drawing/2014/main" id="{B1C03A9F-67B0-451C-BF6E-26B519C1D59F}"/>
                  </a:ext>
                </a:extLst>
              </p:cNvPr>
              <p:cNvSpPr>
                <a:spLocks noChangeShapeType="1"/>
              </p:cNvSpPr>
              <p:nvPr/>
            </p:nvSpPr>
            <p:spPr bwMode="auto">
              <a:xfrm flipH="1">
                <a:off x="3485531" y="2506166"/>
                <a:ext cx="0" cy="58738"/>
              </a:xfrm>
              <a:prstGeom prst="line">
                <a:avLst/>
              </a:prstGeom>
              <a:noFill/>
              <a:ln w="8890">
                <a:solidFill>
                  <a:schemeClr val="tx1"/>
                </a:solidFill>
                <a:round/>
                <a:headEnd/>
                <a:tailEnd type="stealth" w="med" len="med"/>
              </a:ln>
            </p:spPr>
            <p:txBody>
              <a:bodyPr lIns="89977" tIns="46788" rIns="89977" bIns="46788" anchor="ctr"/>
              <a:lstStyle/>
              <a:p>
                <a:endParaRPr lang="en-US" sz="1799"/>
              </a:p>
            </p:txBody>
          </p:sp>
          <p:sp>
            <p:nvSpPr>
              <p:cNvPr id="185" name="Text Box 91">
                <a:extLst>
                  <a:ext uri="{FF2B5EF4-FFF2-40B4-BE49-F238E27FC236}">
                    <a16:creationId xmlns:a16="http://schemas.microsoft.com/office/drawing/2014/main" id="{5D7DB26D-9C7B-4099-8AA6-0CAF02C69F32}"/>
                  </a:ext>
                </a:extLst>
              </p:cNvPr>
              <p:cNvSpPr txBox="1">
                <a:spLocks noChangeArrowheads="1"/>
              </p:cNvSpPr>
              <p:nvPr/>
            </p:nvSpPr>
            <p:spPr bwMode="auto">
              <a:xfrm>
                <a:off x="3449018" y="2387103"/>
                <a:ext cx="85725" cy="184292"/>
              </a:xfrm>
              <a:prstGeom prst="rect">
                <a:avLst/>
              </a:prstGeom>
              <a:noFill/>
              <a:ln w="12700">
                <a:noFill/>
                <a:miter lim="800000"/>
                <a:headEnd/>
                <a:tailEnd/>
              </a:ln>
            </p:spPr>
            <p:txBody>
              <a:bodyPr lIns="0" tIns="0" rIns="0" bIns="0">
                <a:spAutoFit/>
              </a:bodyPr>
              <a:lstStyle/>
              <a:p>
                <a:pPr algn="l">
                  <a:buClrTx/>
                  <a:buSzTx/>
                  <a:buFontTx/>
                  <a:buNone/>
                </a:pPr>
                <a:endParaRPr lang="en-US" sz="800" b="1" dirty="0"/>
              </a:p>
            </p:txBody>
          </p:sp>
          <p:sp>
            <p:nvSpPr>
              <p:cNvPr id="186" name="Rectangle 185">
                <a:extLst>
                  <a:ext uri="{FF2B5EF4-FFF2-40B4-BE49-F238E27FC236}">
                    <a16:creationId xmlns:a16="http://schemas.microsoft.com/office/drawing/2014/main" id="{FEB41773-6256-4FA0-A333-76DF1D64AB4A}"/>
                  </a:ext>
                </a:extLst>
              </p:cNvPr>
              <p:cNvSpPr/>
              <p:nvPr/>
            </p:nvSpPr>
            <p:spPr bwMode="gray">
              <a:xfrm>
                <a:off x="3419872" y="2348880"/>
                <a:ext cx="144016" cy="288032"/>
              </a:xfrm>
              <a:prstGeom prst="rect">
                <a:avLst/>
              </a:prstGeom>
              <a:noFill/>
              <a:ln w="6350" algn="ctr">
                <a:noFill/>
                <a:miter lim="800000"/>
                <a:headEnd/>
                <a:tailEnd/>
              </a:ln>
            </p:spPr>
            <p:txBody>
              <a:bodyPr lIns="89977" tIns="71981" rIns="89977" bIns="71981" rtlCol="0" anchor="ctr"/>
              <a:lstStyle/>
              <a:p>
                <a:pPr algn="ctr" defTabSz="914126">
                  <a:spcBef>
                    <a:spcPct val="50000"/>
                  </a:spcBef>
                  <a:buClr>
                    <a:srgbClr val="F0AB00"/>
                  </a:buClr>
                  <a:buSzPct val="80000"/>
                </a:pPr>
                <a:endParaRPr lang="de-DE" sz="1799" kern="0" dirty="0" err="1">
                  <a:ea typeface="Arial Unicode MS" pitchFamily="34" charset="-128"/>
                  <a:cs typeface="Arial Unicode MS" pitchFamily="34" charset="-128"/>
                </a:endParaRPr>
              </a:p>
            </p:txBody>
          </p:sp>
        </p:grpSp>
        <p:sp>
          <p:nvSpPr>
            <p:cNvPr id="183" name="Text Box 91">
              <a:extLst>
                <a:ext uri="{FF2B5EF4-FFF2-40B4-BE49-F238E27FC236}">
                  <a16:creationId xmlns:a16="http://schemas.microsoft.com/office/drawing/2014/main" id="{289D3B4C-C985-4DC9-AB50-82DACD05A225}"/>
                </a:ext>
              </a:extLst>
            </p:cNvPr>
            <p:cNvSpPr txBox="1">
              <a:spLocks noChangeArrowheads="1"/>
            </p:cNvSpPr>
            <p:nvPr/>
          </p:nvSpPr>
          <p:spPr bwMode="auto">
            <a:xfrm>
              <a:off x="1134774" y="2024071"/>
              <a:ext cx="85722" cy="123111"/>
            </a:xfrm>
            <a:prstGeom prst="rect">
              <a:avLst/>
            </a:prstGeom>
            <a:noFill/>
            <a:ln w="12700">
              <a:noFill/>
              <a:miter lim="800000"/>
              <a:headEnd/>
              <a:tailEnd/>
            </a:ln>
          </p:spPr>
          <p:txBody>
            <a:bodyPr lIns="0" tIns="0" rIns="0" bIns="0">
              <a:spAutoFit/>
            </a:bodyPr>
            <a:lstStyle/>
            <a:p>
              <a:pPr algn="l">
                <a:buClrTx/>
                <a:buSzTx/>
                <a:buFontTx/>
                <a:buNone/>
              </a:pPr>
              <a:r>
                <a:rPr lang="en-US" sz="800" b="1" dirty="0"/>
                <a:t>R</a:t>
              </a:r>
            </a:p>
          </p:txBody>
        </p:sp>
      </p:grpSp>
      <p:sp>
        <p:nvSpPr>
          <p:cNvPr id="187" name="Rectangle 63">
            <a:extLst>
              <a:ext uri="{FF2B5EF4-FFF2-40B4-BE49-F238E27FC236}">
                <a16:creationId xmlns:a16="http://schemas.microsoft.com/office/drawing/2014/main" id="{4EC7F631-DE30-4308-8490-DABD0592BAB8}"/>
              </a:ext>
            </a:extLst>
          </p:cNvPr>
          <p:cNvSpPr>
            <a:spLocks noChangeArrowheads="1"/>
          </p:cNvSpPr>
          <p:nvPr/>
        </p:nvSpPr>
        <p:spPr bwMode="auto">
          <a:xfrm>
            <a:off x="7307346" y="2171790"/>
            <a:ext cx="2478080" cy="1685193"/>
          </a:xfrm>
          <a:prstGeom prst="rect">
            <a:avLst/>
          </a:prstGeom>
          <a:gradFill>
            <a:gsLst>
              <a:gs pos="100000">
                <a:schemeClr val="bg1">
                  <a:lumMod val="85000"/>
                </a:schemeClr>
              </a:gs>
              <a:gs pos="100000">
                <a:schemeClr val="bg2"/>
              </a:gs>
              <a:gs pos="100000">
                <a:schemeClr val="bg2"/>
              </a:gs>
              <a:gs pos="0">
                <a:schemeClr val="tx2">
                  <a:lumMod val="20000"/>
                  <a:lumOff val="80000"/>
                </a:schemeClr>
              </a:gs>
              <a:gs pos="100000">
                <a:schemeClr val="bg1">
                  <a:lumMod val="85000"/>
                </a:schemeClr>
              </a:gs>
            </a:gsLst>
            <a:lin ang="5400000" scaled="1"/>
          </a:gradFill>
          <a:ln w="17780">
            <a:solidFill>
              <a:schemeClr val="tx1"/>
            </a:solidFill>
            <a:miter lim="800000"/>
            <a:headEnd/>
            <a:tailEnd/>
          </a:ln>
        </p:spPr>
        <p:txBody>
          <a:bodyPr lIns="0" tIns="0" rIns="0" bIns="0"/>
          <a:lstStyle/>
          <a:p>
            <a:pPr algn="ctr"/>
            <a:endParaRPr lang="en-US" sz="1200" dirty="0"/>
          </a:p>
        </p:txBody>
      </p:sp>
      <p:sp>
        <p:nvSpPr>
          <p:cNvPr id="188" name="TextBox 187">
            <a:extLst>
              <a:ext uri="{FF2B5EF4-FFF2-40B4-BE49-F238E27FC236}">
                <a16:creationId xmlns:a16="http://schemas.microsoft.com/office/drawing/2014/main" id="{6178E0B1-D058-40C3-AF24-C663B36AC022}"/>
              </a:ext>
            </a:extLst>
          </p:cNvPr>
          <p:cNvSpPr txBox="1"/>
          <p:nvPr/>
        </p:nvSpPr>
        <p:spPr>
          <a:xfrm>
            <a:off x="7335313" y="2262271"/>
            <a:ext cx="1456793" cy="18462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Training Environment</a:t>
            </a:r>
          </a:p>
        </p:txBody>
      </p:sp>
      <p:sp>
        <p:nvSpPr>
          <p:cNvPr id="189" name="Rectangle 64">
            <a:extLst>
              <a:ext uri="{FF2B5EF4-FFF2-40B4-BE49-F238E27FC236}">
                <a16:creationId xmlns:a16="http://schemas.microsoft.com/office/drawing/2014/main" id="{3A5EC6DE-57E5-4861-A8DA-D18B82A0B440}"/>
              </a:ext>
            </a:extLst>
          </p:cNvPr>
          <p:cNvSpPr>
            <a:spLocks noChangeArrowheads="1"/>
          </p:cNvSpPr>
          <p:nvPr/>
        </p:nvSpPr>
        <p:spPr bwMode="auto">
          <a:xfrm>
            <a:off x="7445495" y="3287786"/>
            <a:ext cx="2215093" cy="260747"/>
          </a:xfrm>
          <a:prstGeom prst="rect">
            <a:avLst/>
          </a:prstGeom>
          <a:solidFill>
            <a:schemeClr val="bg1"/>
          </a:solidFill>
          <a:ln w="17780">
            <a:solidFill>
              <a:schemeClr val="tx1"/>
            </a:solidFill>
            <a:miter lim="800000"/>
            <a:headEnd/>
            <a:tailEnd/>
          </a:ln>
        </p:spPr>
        <p:txBody>
          <a:bodyPr lIns="35992" tIns="35992" rIns="35992" bIns="35992" anchor="ctr"/>
          <a:lstStyle/>
          <a:p>
            <a:pPr algn="ctr">
              <a:buClrTx/>
              <a:buSzTx/>
              <a:buFontTx/>
              <a:buNone/>
            </a:pPr>
            <a:r>
              <a:rPr lang="en-US" sz="1200" dirty="0"/>
              <a:t>Deployment</a:t>
            </a:r>
          </a:p>
        </p:txBody>
      </p:sp>
      <p:sp>
        <p:nvSpPr>
          <p:cNvPr id="191" name="AutoShape 49">
            <a:extLst>
              <a:ext uri="{FF2B5EF4-FFF2-40B4-BE49-F238E27FC236}">
                <a16:creationId xmlns:a16="http://schemas.microsoft.com/office/drawing/2014/main" id="{D8F39B91-E1DF-49C4-8F8E-22287C509FD3}"/>
              </a:ext>
            </a:extLst>
          </p:cNvPr>
          <p:cNvSpPr>
            <a:spLocks noChangeArrowheads="1"/>
          </p:cNvSpPr>
          <p:nvPr/>
        </p:nvSpPr>
        <p:spPr bwMode="auto">
          <a:xfrm>
            <a:off x="7712129" y="4266587"/>
            <a:ext cx="1687377" cy="610609"/>
          </a:xfrm>
          <a:prstGeom prst="roundRect">
            <a:avLst>
              <a:gd name="adj" fmla="val 50000"/>
            </a:avLst>
          </a:prstGeom>
          <a:solidFill>
            <a:schemeClr val="bg1"/>
          </a:solidFill>
          <a:ln w="17780">
            <a:solidFill>
              <a:schemeClr val="tx1"/>
            </a:solidFill>
            <a:round/>
            <a:headEnd/>
            <a:tailEnd/>
          </a:ln>
        </p:spPr>
        <p:txBody>
          <a:bodyPr lIns="35992" tIns="35992" rIns="35992" bIns="35992" anchor="ctr"/>
          <a:lstStyle/>
          <a:p>
            <a:pPr algn="ctr">
              <a:buClrTx/>
              <a:buSzTx/>
              <a:buFontTx/>
              <a:buNone/>
            </a:pPr>
            <a:r>
              <a:rPr lang="en-US" sz="1200" dirty="0"/>
              <a:t>Model Repository</a:t>
            </a:r>
          </a:p>
          <a:p>
            <a:pPr algn="ctr">
              <a:buClrTx/>
              <a:buSzTx/>
              <a:buFontTx/>
              <a:buNone/>
            </a:pPr>
            <a:r>
              <a:rPr lang="en-US" sz="1200" dirty="0"/>
              <a:t>(serialized models)</a:t>
            </a:r>
          </a:p>
        </p:txBody>
      </p:sp>
      <p:grpSp>
        <p:nvGrpSpPr>
          <p:cNvPr id="192" name="Group 117">
            <a:extLst>
              <a:ext uri="{FF2B5EF4-FFF2-40B4-BE49-F238E27FC236}">
                <a16:creationId xmlns:a16="http://schemas.microsoft.com/office/drawing/2014/main" id="{39C4AE98-3349-4095-BBCB-E929E4B7A0DC}"/>
              </a:ext>
            </a:extLst>
          </p:cNvPr>
          <p:cNvGrpSpPr>
            <a:grpSpLocks/>
          </p:cNvGrpSpPr>
          <p:nvPr/>
        </p:nvGrpSpPr>
        <p:grpSpPr bwMode="auto">
          <a:xfrm>
            <a:off x="8343505" y="3574468"/>
            <a:ext cx="424625" cy="673008"/>
            <a:chOff x="998" y="3624"/>
            <a:chExt cx="271" cy="271"/>
          </a:xfrm>
        </p:grpSpPr>
        <p:sp>
          <p:nvSpPr>
            <p:cNvPr id="193" name="Freeform 118">
              <a:extLst>
                <a:ext uri="{FF2B5EF4-FFF2-40B4-BE49-F238E27FC236}">
                  <a16:creationId xmlns:a16="http://schemas.microsoft.com/office/drawing/2014/main" id="{8EBA2C9F-A3F0-46A1-8D2D-7ABF6A76720A}"/>
                </a:ext>
              </a:extLst>
            </p:cNvPr>
            <p:cNvSpPr>
              <a:spLocks/>
            </p:cNvSpPr>
            <p:nvPr/>
          </p:nvSpPr>
          <p:spPr bwMode="auto">
            <a:xfrm>
              <a:off x="1043" y="3624"/>
              <a:ext cx="46" cy="272"/>
            </a:xfrm>
            <a:custGeom>
              <a:avLst/>
              <a:gdLst>
                <a:gd name="T0" fmla="*/ 3 w 201"/>
                <a:gd name="T1" fmla="*/ 0 h 1201"/>
                <a:gd name="T2" fmla="*/ 3 w 201"/>
                <a:gd name="T3" fmla="*/ 14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200" y="0"/>
                  </a:moveTo>
                  <a:cubicBezTo>
                    <a:pt x="0" y="400"/>
                    <a:pt x="0" y="800"/>
                    <a:pt x="200" y="1200"/>
                  </a:cubicBezTo>
                </a:path>
              </a:pathLst>
            </a:custGeom>
            <a:noFill/>
            <a:ln w="8890">
              <a:solidFill>
                <a:srgbClr val="000000"/>
              </a:solidFill>
              <a:round/>
              <a:headEnd/>
              <a:tailEnd type="triangle" w="med" len="med"/>
            </a:ln>
          </p:spPr>
          <p:txBody>
            <a:bodyPr/>
            <a:lstStyle/>
            <a:p>
              <a:endParaRPr lang="en-US" sz="1799"/>
            </a:p>
          </p:txBody>
        </p:sp>
        <p:sp>
          <p:nvSpPr>
            <p:cNvPr id="194" name="Freeform 119">
              <a:extLst>
                <a:ext uri="{FF2B5EF4-FFF2-40B4-BE49-F238E27FC236}">
                  <a16:creationId xmlns:a16="http://schemas.microsoft.com/office/drawing/2014/main" id="{7ED79B60-DF60-4DE0-82BE-892C9AE92FAD}"/>
                </a:ext>
              </a:extLst>
            </p:cNvPr>
            <p:cNvSpPr>
              <a:spLocks/>
            </p:cNvSpPr>
            <p:nvPr/>
          </p:nvSpPr>
          <p:spPr bwMode="auto">
            <a:xfrm>
              <a:off x="1179" y="3624"/>
              <a:ext cx="46" cy="272"/>
            </a:xfrm>
            <a:custGeom>
              <a:avLst/>
              <a:gdLst>
                <a:gd name="T0" fmla="*/ 0 w 201"/>
                <a:gd name="T1" fmla="*/ 14 h 1201"/>
                <a:gd name="T2" fmla="*/ 0 w 201"/>
                <a:gd name="T3" fmla="*/ 0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0" y="1200"/>
                  </a:moveTo>
                  <a:cubicBezTo>
                    <a:pt x="200" y="800"/>
                    <a:pt x="200" y="400"/>
                    <a:pt x="0" y="0"/>
                  </a:cubicBezTo>
                </a:path>
              </a:pathLst>
            </a:custGeom>
            <a:noFill/>
            <a:ln w="8890">
              <a:solidFill>
                <a:srgbClr val="000000"/>
              </a:solidFill>
              <a:round/>
              <a:headEnd/>
              <a:tailEnd type="triangle" w="med" len="med"/>
            </a:ln>
          </p:spPr>
          <p:txBody>
            <a:bodyPr/>
            <a:lstStyle/>
            <a:p>
              <a:endParaRPr lang="en-US" sz="1799"/>
            </a:p>
          </p:txBody>
        </p:sp>
        <p:sp>
          <p:nvSpPr>
            <p:cNvPr id="195" name="AutoShape 120">
              <a:extLst>
                <a:ext uri="{FF2B5EF4-FFF2-40B4-BE49-F238E27FC236}">
                  <a16:creationId xmlns:a16="http://schemas.microsoft.com/office/drawing/2014/main" id="{B818AE37-D3E4-4BB8-810C-478E0550FED2}"/>
                </a:ext>
              </a:extLst>
            </p:cNvPr>
            <p:cNvSpPr>
              <a:spLocks noChangeArrowheads="1"/>
            </p:cNvSpPr>
            <p:nvPr/>
          </p:nvSpPr>
          <p:spPr bwMode="auto">
            <a:xfrm>
              <a:off x="998" y="3624"/>
              <a:ext cx="272" cy="272"/>
            </a:xfrm>
            <a:prstGeom prst="roundRect">
              <a:avLst>
                <a:gd name="adj" fmla="val 366"/>
              </a:avLst>
            </a:prstGeom>
            <a:noFill/>
            <a:ln w="9525">
              <a:noFill/>
              <a:round/>
              <a:headEnd/>
              <a:tailEnd/>
            </a:ln>
          </p:spPr>
          <p:txBody>
            <a:bodyPr wrap="none" anchor="ctr"/>
            <a:lstStyle/>
            <a:p>
              <a:endParaRPr lang="en-US" sz="1799"/>
            </a:p>
          </p:txBody>
        </p:sp>
      </p:grpSp>
      <p:cxnSp>
        <p:nvCxnSpPr>
          <p:cNvPr id="207" name="Straight Connector 206">
            <a:extLst>
              <a:ext uri="{FF2B5EF4-FFF2-40B4-BE49-F238E27FC236}">
                <a16:creationId xmlns:a16="http://schemas.microsoft.com/office/drawing/2014/main" id="{47A45338-B1A9-4383-AEAF-2C4970D38EEB}"/>
              </a:ext>
            </a:extLst>
          </p:cNvPr>
          <p:cNvCxnSpPr>
            <a:cxnSpLocks/>
            <a:stCxn id="98" idx="3"/>
          </p:cNvCxnSpPr>
          <p:nvPr/>
        </p:nvCxnSpPr>
        <p:spPr>
          <a:xfrm>
            <a:off x="6418753" y="2417371"/>
            <a:ext cx="87711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1" name="Group 210">
            <a:extLst>
              <a:ext uri="{FF2B5EF4-FFF2-40B4-BE49-F238E27FC236}">
                <a16:creationId xmlns:a16="http://schemas.microsoft.com/office/drawing/2014/main" id="{B8FF1361-FC2B-47F5-A098-F7FC4A26C1AD}"/>
              </a:ext>
            </a:extLst>
          </p:cNvPr>
          <p:cNvGrpSpPr/>
          <p:nvPr/>
        </p:nvGrpSpPr>
        <p:grpSpPr>
          <a:xfrm>
            <a:off x="6780048" y="2228235"/>
            <a:ext cx="159636" cy="265101"/>
            <a:chOff x="5903511" y="2354848"/>
            <a:chExt cx="159673" cy="265162"/>
          </a:xfrm>
        </p:grpSpPr>
        <p:grpSp>
          <p:nvGrpSpPr>
            <p:cNvPr id="197" name="Group 196">
              <a:extLst>
                <a:ext uri="{FF2B5EF4-FFF2-40B4-BE49-F238E27FC236}">
                  <a16:creationId xmlns:a16="http://schemas.microsoft.com/office/drawing/2014/main" id="{8FEA37E6-1B7F-4DF8-831D-B72D9B7EEA0F}"/>
                </a:ext>
              </a:extLst>
            </p:cNvPr>
            <p:cNvGrpSpPr/>
            <p:nvPr/>
          </p:nvGrpSpPr>
          <p:grpSpPr>
            <a:xfrm>
              <a:off x="5903511" y="2354848"/>
              <a:ext cx="145521" cy="123112"/>
              <a:chOff x="8879833" y="2475038"/>
              <a:chExt cx="145521" cy="123112"/>
            </a:xfrm>
          </p:grpSpPr>
          <p:sp>
            <p:nvSpPr>
              <p:cNvPr id="105" name="Text Box 108">
                <a:extLst>
                  <a:ext uri="{FF2B5EF4-FFF2-40B4-BE49-F238E27FC236}">
                    <a16:creationId xmlns:a16="http://schemas.microsoft.com/office/drawing/2014/main" id="{D4E6CC95-8FF7-4CEC-9EB8-528A1131EF84}"/>
                  </a:ext>
                </a:extLst>
              </p:cNvPr>
              <p:cNvSpPr txBox="1">
                <a:spLocks noChangeArrowheads="1"/>
              </p:cNvSpPr>
              <p:nvPr/>
            </p:nvSpPr>
            <p:spPr bwMode="auto">
              <a:xfrm flipH="1">
                <a:off x="9023746" y="2475038"/>
                <a:ext cx="1608" cy="123112"/>
              </a:xfrm>
              <a:prstGeom prst="rect">
                <a:avLst/>
              </a:prstGeom>
              <a:noFill/>
              <a:ln w="12700">
                <a:noFill/>
                <a:miter lim="800000"/>
                <a:headEnd/>
                <a:tailEnd/>
              </a:ln>
            </p:spPr>
            <p:txBody>
              <a:bodyPr wrap="square" lIns="0" tIns="0" rIns="0" bIns="0">
                <a:spAutoFit/>
              </a:bodyPr>
              <a:lstStyle/>
              <a:p>
                <a:pPr algn="ctr">
                  <a:buClrTx/>
                  <a:buSzTx/>
                  <a:buFontTx/>
                  <a:buNone/>
                </a:pPr>
                <a:r>
                  <a:rPr lang="en-US" sz="800" b="1" dirty="0"/>
                  <a:t>R</a:t>
                </a:r>
              </a:p>
            </p:txBody>
          </p:sp>
          <p:sp>
            <p:nvSpPr>
              <p:cNvPr id="196" name="Line 89">
                <a:extLst>
                  <a:ext uri="{FF2B5EF4-FFF2-40B4-BE49-F238E27FC236}">
                    <a16:creationId xmlns:a16="http://schemas.microsoft.com/office/drawing/2014/main" id="{D098D661-6497-44DD-A45F-EB1948DEECB6}"/>
                  </a:ext>
                </a:extLst>
              </p:cNvPr>
              <p:cNvSpPr>
                <a:spLocks noChangeShapeType="1"/>
              </p:cNvSpPr>
              <p:nvPr/>
            </p:nvSpPr>
            <p:spPr bwMode="auto">
              <a:xfrm rot="5400000" flipH="1">
                <a:off x="8909201" y="2508741"/>
                <a:ext cx="0" cy="58736"/>
              </a:xfrm>
              <a:prstGeom prst="line">
                <a:avLst/>
              </a:prstGeom>
              <a:noFill/>
              <a:ln w="8890">
                <a:solidFill>
                  <a:schemeClr val="tx1"/>
                </a:solidFill>
                <a:round/>
                <a:headEnd/>
                <a:tailEnd type="stealth" w="med" len="med"/>
              </a:ln>
            </p:spPr>
            <p:txBody>
              <a:bodyPr lIns="89977" tIns="46788" rIns="89977" bIns="46788" anchor="ctr"/>
              <a:lstStyle/>
              <a:p>
                <a:endParaRPr lang="en-US" sz="1799"/>
              </a:p>
            </p:txBody>
          </p:sp>
        </p:grpSp>
        <p:sp>
          <p:nvSpPr>
            <p:cNvPr id="205" name="AutoShape 94">
              <a:extLst>
                <a:ext uri="{FF2B5EF4-FFF2-40B4-BE49-F238E27FC236}">
                  <a16:creationId xmlns:a16="http://schemas.microsoft.com/office/drawing/2014/main" id="{6D88E8A1-9A60-4BFC-9B16-A71BDCA6F825}"/>
                </a:ext>
              </a:extLst>
            </p:cNvPr>
            <p:cNvSpPr>
              <a:spLocks noChangeArrowheads="1"/>
            </p:cNvSpPr>
            <p:nvPr/>
          </p:nvSpPr>
          <p:spPr bwMode="auto">
            <a:xfrm>
              <a:off x="5918727" y="2475552"/>
              <a:ext cx="144457" cy="144458"/>
            </a:xfrm>
            <a:prstGeom prst="flowChartConnector">
              <a:avLst/>
            </a:prstGeom>
            <a:solidFill>
              <a:schemeClr val="bg1"/>
            </a:solidFill>
            <a:ln w="17780">
              <a:solidFill>
                <a:schemeClr val="tx1"/>
              </a:solidFill>
              <a:round/>
              <a:headEnd/>
              <a:tailEnd/>
            </a:ln>
          </p:spPr>
          <p:txBody>
            <a:bodyPr wrap="none" lIns="89977" tIns="46788" rIns="89977" bIns="46788" anchor="ctr"/>
            <a:lstStyle/>
            <a:p>
              <a:endParaRPr lang="en-US" sz="1799"/>
            </a:p>
          </p:txBody>
        </p:sp>
      </p:grpSp>
      <p:cxnSp>
        <p:nvCxnSpPr>
          <p:cNvPr id="212" name="Straight Connector 211">
            <a:extLst>
              <a:ext uri="{FF2B5EF4-FFF2-40B4-BE49-F238E27FC236}">
                <a16:creationId xmlns:a16="http://schemas.microsoft.com/office/drawing/2014/main" id="{ACD672B2-4347-4F6B-B947-F3EDDF1031E9}"/>
              </a:ext>
            </a:extLst>
          </p:cNvPr>
          <p:cNvCxnSpPr>
            <a:cxnSpLocks/>
            <a:endCxn id="189" idx="1"/>
          </p:cNvCxnSpPr>
          <p:nvPr/>
        </p:nvCxnSpPr>
        <p:spPr>
          <a:xfrm flipV="1">
            <a:off x="6397657" y="3418160"/>
            <a:ext cx="1047838" cy="1529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212">
            <a:extLst>
              <a:ext uri="{FF2B5EF4-FFF2-40B4-BE49-F238E27FC236}">
                <a16:creationId xmlns:a16="http://schemas.microsoft.com/office/drawing/2014/main" id="{9B4BC4E8-4FBB-4AD1-BDF7-1EA9014708B3}"/>
              </a:ext>
            </a:extLst>
          </p:cNvPr>
          <p:cNvGrpSpPr/>
          <p:nvPr/>
        </p:nvGrpSpPr>
        <p:grpSpPr>
          <a:xfrm>
            <a:off x="6758951" y="3244312"/>
            <a:ext cx="159636" cy="265101"/>
            <a:chOff x="5903511" y="2354848"/>
            <a:chExt cx="159673" cy="265162"/>
          </a:xfrm>
        </p:grpSpPr>
        <p:grpSp>
          <p:nvGrpSpPr>
            <p:cNvPr id="214" name="Group 213">
              <a:extLst>
                <a:ext uri="{FF2B5EF4-FFF2-40B4-BE49-F238E27FC236}">
                  <a16:creationId xmlns:a16="http://schemas.microsoft.com/office/drawing/2014/main" id="{C2E37EED-EAA6-49DE-B946-F2131BC86D4B}"/>
                </a:ext>
              </a:extLst>
            </p:cNvPr>
            <p:cNvGrpSpPr/>
            <p:nvPr/>
          </p:nvGrpSpPr>
          <p:grpSpPr>
            <a:xfrm>
              <a:off x="5903511" y="2354848"/>
              <a:ext cx="145521" cy="123112"/>
              <a:chOff x="8879833" y="2475038"/>
              <a:chExt cx="145521" cy="123112"/>
            </a:xfrm>
          </p:grpSpPr>
          <p:sp>
            <p:nvSpPr>
              <p:cNvPr id="216" name="Text Box 108">
                <a:extLst>
                  <a:ext uri="{FF2B5EF4-FFF2-40B4-BE49-F238E27FC236}">
                    <a16:creationId xmlns:a16="http://schemas.microsoft.com/office/drawing/2014/main" id="{5EFAAC37-A8E8-490D-848F-9E2B17C95531}"/>
                  </a:ext>
                </a:extLst>
              </p:cNvPr>
              <p:cNvSpPr txBox="1">
                <a:spLocks noChangeArrowheads="1"/>
              </p:cNvSpPr>
              <p:nvPr/>
            </p:nvSpPr>
            <p:spPr bwMode="auto">
              <a:xfrm flipH="1">
                <a:off x="9023746" y="2475038"/>
                <a:ext cx="1608" cy="123112"/>
              </a:xfrm>
              <a:prstGeom prst="rect">
                <a:avLst/>
              </a:prstGeom>
              <a:noFill/>
              <a:ln w="12700">
                <a:noFill/>
                <a:miter lim="800000"/>
                <a:headEnd/>
                <a:tailEnd/>
              </a:ln>
            </p:spPr>
            <p:txBody>
              <a:bodyPr wrap="square" lIns="0" tIns="0" rIns="0" bIns="0">
                <a:spAutoFit/>
              </a:bodyPr>
              <a:lstStyle/>
              <a:p>
                <a:pPr algn="ctr">
                  <a:buClrTx/>
                  <a:buSzTx/>
                  <a:buFontTx/>
                  <a:buNone/>
                </a:pPr>
                <a:r>
                  <a:rPr lang="en-US" sz="800" b="1" dirty="0"/>
                  <a:t>R</a:t>
                </a:r>
              </a:p>
            </p:txBody>
          </p:sp>
          <p:sp>
            <p:nvSpPr>
              <p:cNvPr id="217" name="Line 89">
                <a:extLst>
                  <a:ext uri="{FF2B5EF4-FFF2-40B4-BE49-F238E27FC236}">
                    <a16:creationId xmlns:a16="http://schemas.microsoft.com/office/drawing/2014/main" id="{9E3A4F24-68AD-4974-B186-1C463E98B7A4}"/>
                  </a:ext>
                </a:extLst>
              </p:cNvPr>
              <p:cNvSpPr>
                <a:spLocks noChangeShapeType="1"/>
              </p:cNvSpPr>
              <p:nvPr/>
            </p:nvSpPr>
            <p:spPr bwMode="auto">
              <a:xfrm rot="5400000" flipH="1">
                <a:off x="8909201" y="2508741"/>
                <a:ext cx="0" cy="58736"/>
              </a:xfrm>
              <a:prstGeom prst="line">
                <a:avLst/>
              </a:prstGeom>
              <a:noFill/>
              <a:ln w="8890">
                <a:solidFill>
                  <a:schemeClr val="tx1"/>
                </a:solidFill>
                <a:round/>
                <a:headEnd/>
                <a:tailEnd type="stealth" w="med" len="med"/>
              </a:ln>
            </p:spPr>
            <p:txBody>
              <a:bodyPr lIns="89977" tIns="46788" rIns="89977" bIns="46788" anchor="ctr"/>
              <a:lstStyle/>
              <a:p>
                <a:endParaRPr lang="en-US" sz="1799"/>
              </a:p>
            </p:txBody>
          </p:sp>
        </p:grpSp>
        <p:sp>
          <p:nvSpPr>
            <p:cNvPr id="215" name="AutoShape 94">
              <a:extLst>
                <a:ext uri="{FF2B5EF4-FFF2-40B4-BE49-F238E27FC236}">
                  <a16:creationId xmlns:a16="http://schemas.microsoft.com/office/drawing/2014/main" id="{94BBF93A-9E12-46B3-BB9B-1AE51A549EC5}"/>
                </a:ext>
              </a:extLst>
            </p:cNvPr>
            <p:cNvSpPr>
              <a:spLocks noChangeArrowheads="1"/>
            </p:cNvSpPr>
            <p:nvPr/>
          </p:nvSpPr>
          <p:spPr bwMode="auto">
            <a:xfrm>
              <a:off x="5918727" y="2475552"/>
              <a:ext cx="144457" cy="144458"/>
            </a:xfrm>
            <a:prstGeom prst="flowChartConnector">
              <a:avLst/>
            </a:prstGeom>
            <a:solidFill>
              <a:schemeClr val="bg1"/>
            </a:solidFill>
            <a:ln w="17780">
              <a:solidFill>
                <a:schemeClr val="tx1"/>
              </a:solidFill>
              <a:round/>
              <a:headEnd/>
              <a:tailEnd/>
            </a:ln>
          </p:spPr>
          <p:txBody>
            <a:bodyPr wrap="none" lIns="89977" tIns="46788" rIns="89977" bIns="46788" anchor="ctr"/>
            <a:lstStyle/>
            <a:p>
              <a:endParaRPr lang="en-US" sz="1799"/>
            </a:p>
          </p:txBody>
        </p:sp>
      </p:grpSp>
      <p:sp>
        <p:nvSpPr>
          <p:cNvPr id="25" name="TextBox 24"/>
          <p:cNvSpPr txBox="1"/>
          <p:nvPr/>
        </p:nvSpPr>
        <p:spPr>
          <a:xfrm>
            <a:off x="3691565" y="3689403"/>
            <a:ext cx="493611" cy="18462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a:t>
            </a:r>
            <a:r>
              <a:rPr lang="en-US" sz="1200" kern="0" dirty="0" err="1">
                <a:ea typeface="Arial Unicode MS" pitchFamily="34" charset="-128"/>
                <a:cs typeface="Arial Unicode MS" pitchFamily="34" charset="-128"/>
              </a:rPr>
              <a:t>Redis</a:t>
            </a:r>
            <a:r>
              <a:rPr lang="en-US" sz="1200" kern="0" dirty="0">
                <a:ea typeface="Arial Unicode MS" pitchFamily="34" charset="-128"/>
                <a:cs typeface="Arial Unicode MS" pitchFamily="34" charset="-128"/>
              </a:rPr>
              <a:t>)</a:t>
            </a:r>
          </a:p>
        </p:txBody>
      </p:sp>
      <p:sp>
        <p:nvSpPr>
          <p:cNvPr id="26" name="Rectangle 25"/>
          <p:cNvSpPr/>
          <p:nvPr/>
        </p:nvSpPr>
        <p:spPr bwMode="gray">
          <a:xfrm>
            <a:off x="9015733" y="5572240"/>
            <a:ext cx="543188" cy="247954"/>
          </a:xfrm>
          <a:prstGeom prst="rect">
            <a:avLst/>
          </a:prstGeom>
          <a:solidFill>
            <a:schemeClr val="bg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56" name="Rectangle 155"/>
          <p:cNvSpPr/>
          <p:nvPr/>
        </p:nvSpPr>
        <p:spPr bwMode="gray">
          <a:xfrm>
            <a:off x="9015733" y="5884770"/>
            <a:ext cx="543188" cy="247954"/>
          </a:xfrm>
          <a:prstGeom prst="rect">
            <a:avLst/>
          </a:prstGeom>
          <a:solidFill>
            <a:schemeClr val="tx2">
              <a:lumMod val="20000"/>
              <a:lumOff val="8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58" name="Rectangle 157"/>
          <p:cNvSpPr/>
          <p:nvPr/>
        </p:nvSpPr>
        <p:spPr bwMode="gray">
          <a:xfrm>
            <a:off x="9015733" y="6197300"/>
            <a:ext cx="543188" cy="247954"/>
          </a:xfrm>
          <a:prstGeom prst="rect">
            <a:avLst/>
          </a:prstGeom>
          <a:gradFill>
            <a:gsLst>
              <a:gs pos="100000">
                <a:srgbClr val="FEDC88"/>
              </a:gs>
              <a:gs pos="100000">
                <a:schemeClr val="bg2"/>
              </a:gs>
              <a:gs pos="97008">
                <a:schemeClr val="bg2"/>
              </a:gs>
              <a:gs pos="0">
                <a:schemeClr val="tx2">
                  <a:lumMod val="20000"/>
                  <a:lumOff val="8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7" name="TextBox 26"/>
          <p:cNvSpPr txBox="1"/>
          <p:nvPr/>
        </p:nvSpPr>
        <p:spPr>
          <a:xfrm>
            <a:off x="9660589" y="5588519"/>
            <a:ext cx="1134580"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Kubernetes</a:t>
            </a:r>
          </a:p>
        </p:txBody>
      </p:sp>
      <p:sp>
        <p:nvSpPr>
          <p:cNvPr id="159" name="TextBox 158"/>
          <p:cNvSpPr txBox="1"/>
          <p:nvPr/>
        </p:nvSpPr>
        <p:spPr>
          <a:xfrm>
            <a:off x="9677040" y="5907893"/>
            <a:ext cx="1134580"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External</a:t>
            </a:r>
          </a:p>
        </p:txBody>
      </p:sp>
      <p:sp>
        <p:nvSpPr>
          <p:cNvPr id="162" name="TextBox 161"/>
          <p:cNvSpPr txBox="1"/>
          <p:nvPr/>
        </p:nvSpPr>
        <p:spPr>
          <a:xfrm>
            <a:off x="9677041" y="6227267"/>
            <a:ext cx="238066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Kubernetes and/or External</a:t>
            </a:r>
          </a:p>
        </p:txBody>
      </p:sp>
      <p:sp>
        <p:nvSpPr>
          <p:cNvPr id="11" name="Oval 10"/>
          <p:cNvSpPr/>
          <p:nvPr/>
        </p:nvSpPr>
        <p:spPr bwMode="gray">
          <a:xfrm>
            <a:off x="8835090" y="2521702"/>
            <a:ext cx="827180" cy="446690"/>
          </a:xfrm>
          <a:prstGeom prst="ellipse">
            <a:avLst/>
          </a:prstGeom>
          <a:solidFill>
            <a:schemeClr val="bg1"/>
          </a:solidFill>
          <a:ln w="12700" algn="ctr">
            <a:solidFill>
              <a:schemeClr val="tx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23" name="TextBox 222">
            <a:extLst>
              <a:ext uri="{FF2B5EF4-FFF2-40B4-BE49-F238E27FC236}">
                <a16:creationId xmlns:a16="http://schemas.microsoft.com/office/drawing/2014/main" id="{A8966A73-DA30-4F90-B78B-BF25B3F194AA}"/>
              </a:ext>
            </a:extLst>
          </p:cNvPr>
          <p:cNvSpPr txBox="1"/>
          <p:nvPr/>
        </p:nvSpPr>
        <p:spPr>
          <a:xfrm>
            <a:off x="8929597" y="2594165"/>
            <a:ext cx="614554" cy="36924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a:ea typeface="Arial Unicode MS" pitchFamily="34" charset="-128"/>
                <a:cs typeface="Arial Unicode MS" pitchFamily="34" charset="-128"/>
              </a:rPr>
              <a:t>Training Data</a:t>
            </a:r>
            <a:endParaRPr lang="en-US" sz="1200" kern="0" dirty="0">
              <a:ea typeface="Arial Unicode MS" pitchFamily="34" charset="-128"/>
              <a:cs typeface="Arial Unicode MS" pitchFamily="34" charset="-128"/>
            </a:endParaRPr>
          </a:p>
        </p:txBody>
      </p:sp>
      <p:sp>
        <p:nvSpPr>
          <p:cNvPr id="163" name="Rectangle 64">
            <a:extLst>
              <a:ext uri="{FF2B5EF4-FFF2-40B4-BE49-F238E27FC236}">
                <a16:creationId xmlns:a16="http://schemas.microsoft.com/office/drawing/2014/main" id="{3A5EC6DE-57E5-4861-A8DA-D18B82A0B440}"/>
              </a:ext>
            </a:extLst>
          </p:cNvPr>
          <p:cNvSpPr>
            <a:spLocks noChangeArrowheads="1"/>
          </p:cNvSpPr>
          <p:nvPr/>
        </p:nvSpPr>
        <p:spPr bwMode="auto">
          <a:xfrm>
            <a:off x="7418857" y="2586029"/>
            <a:ext cx="872858" cy="350930"/>
          </a:xfrm>
          <a:prstGeom prst="rect">
            <a:avLst/>
          </a:prstGeom>
          <a:solidFill>
            <a:schemeClr val="bg1"/>
          </a:solidFill>
          <a:ln w="17780">
            <a:solidFill>
              <a:schemeClr val="tx1"/>
            </a:solidFill>
            <a:miter lim="800000"/>
            <a:headEnd/>
            <a:tailEnd/>
          </a:ln>
        </p:spPr>
        <p:txBody>
          <a:bodyPr lIns="35992" tIns="35992" rIns="35992" bIns="35992" anchor="ctr"/>
          <a:lstStyle/>
          <a:p>
            <a:pPr algn="ctr">
              <a:buClrTx/>
              <a:buSzTx/>
              <a:buFontTx/>
              <a:buNone/>
            </a:pPr>
            <a:r>
              <a:rPr lang="en-US" sz="1200"/>
              <a:t>Model</a:t>
            </a:r>
            <a:endParaRPr lang="en-US" sz="1200" dirty="0"/>
          </a:p>
        </p:txBody>
      </p:sp>
      <p:grpSp>
        <p:nvGrpSpPr>
          <p:cNvPr id="164" name="Group 117">
            <a:extLst>
              <a:ext uri="{FF2B5EF4-FFF2-40B4-BE49-F238E27FC236}">
                <a16:creationId xmlns:a16="http://schemas.microsoft.com/office/drawing/2014/main" id="{39C4AE98-3349-4095-BBCB-E929E4B7A0DC}"/>
              </a:ext>
            </a:extLst>
          </p:cNvPr>
          <p:cNvGrpSpPr>
            <a:grpSpLocks/>
          </p:cNvGrpSpPr>
          <p:nvPr/>
        </p:nvGrpSpPr>
        <p:grpSpPr bwMode="auto">
          <a:xfrm>
            <a:off x="5288085" y="3592924"/>
            <a:ext cx="424625" cy="552461"/>
            <a:chOff x="998" y="3624"/>
            <a:chExt cx="271" cy="271"/>
          </a:xfrm>
        </p:grpSpPr>
        <p:sp>
          <p:nvSpPr>
            <p:cNvPr id="165" name="Freeform 118">
              <a:extLst>
                <a:ext uri="{FF2B5EF4-FFF2-40B4-BE49-F238E27FC236}">
                  <a16:creationId xmlns:a16="http://schemas.microsoft.com/office/drawing/2014/main" id="{8EBA2C9F-A3F0-46A1-8D2D-7ABF6A76720A}"/>
                </a:ext>
              </a:extLst>
            </p:cNvPr>
            <p:cNvSpPr>
              <a:spLocks/>
            </p:cNvSpPr>
            <p:nvPr/>
          </p:nvSpPr>
          <p:spPr bwMode="auto">
            <a:xfrm>
              <a:off x="1043" y="3624"/>
              <a:ext cx="46" cy="272"/>
            </a:xfrm>
            <a:custGeom>
              <a:avLst/>
              <a:gdLst>
                <a:gd name="T0" fmla="*/ 3 w 201"/>
                <a:gd name="T1" fmla="*/ 0 h 1201"/>
                <a:gd name="T2" fmla="*/ 3 w 201"/>
                <a:gd name="T3" fmla="*/ 14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200" y="0"/>
                  </a:moveTo>
                  <a:cubicBezTo>
                    <a:pt x="0" y="400"/>
                    <a:pt x="0" y="800"/>
                    <a:pt x="200" y="1200"/>
                  </a:cubicBezTo>
                </a:path>
              </a:pathLst>
            </a:custGeom>
            <a:noFill/>
            <a:ln w="8890">
              <a:solidFill>
                <a:srgbClr val="000000"/>
              </a:solidFill>
              <a:round/>
              <a:headEnd/>
              <a:tailEnd type="triangle" w="med" len="med"/>
            </a:ln>
          </p:spPr>
          <p:txBody>
            <a:bodyPr/>
            <a:lstStyle/>
            <a:p>
              <a:endParaRPr lang="en-US" sz="1799"/>
            </a:p>
          </p:txBody>
        </p:sp>
        <p:sp>
          <p:nvSpPr>
            <p:cNvPr id="166" name="Freeform 119">
              <a:extLst>
                <a:ext uri="{FF2B5EF4-FFF2-40B4-BE49-F238E27FC236}">
                  <a16:creationId xmlns:a16="http://schemas.microsoft.com/office/drawing/2014/main" id="{7ED79B60-DF60-4DE0-82BE-892C9AE92FAD}"/>
                </a:ext>
              </a:extLst>
            </p:cNvPr>
            <p:cNvSpPr>
              <a:spLocks/>
            </p:cNvSpPr>
            <p:nvPr/>
          </p:nvSpPr>
          <p:spPr bwMode="auto">
            <a:xfrm>
              <a:off x="1179" y="3624"/>
              <a:ext cx="46" cy="272"/>
            </a:xfrm>
            <a:custGeom>
              <a:avLst/>
              <a:gdLst>
                <a:gd name="T0" fmla="*/ 0 w 201"/>
                <a:gd name="T1" fmla="*/ 14 h 1201"/>
                <a:gd name="T2" fmla="*/ 0 w 201"/>
                <a:gd name="T3" fmla="*/ 0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0" y="1200"/>
                  </a:moveTo>
                  <a:cubicBezTo>
                    <a:pt x="200" y="800"/>
                    <a:pt x="200" y="400"/>
                    <a:pt x="0" y="0"/>
                  </a:cubicBezTo>
                </a:path>
              </a:pathLst>
            </a:custGeom>
            <a:noFill/>
            <a:ln w="8890">
              <a:solidFill>
                <a:srgbClr val="000000"/>
              </a:solidFill>
              <a:round/>
              <a:headEnd/>
              <a:tailEnd type="triangle" w="med" len="med"/>
            </a:ln>
          </p:spPr>
          <p:txBody>
            <a:bodyPr/>
            <a:lstStyle/>
            <a:p>
              <a:endParaRPr lang="en-US" sz="1799"/>
            </a:p>
          </p:txBody>
        </p:sp>
        <p:sp>
          <p:nvSpPr>
            <p:cNvPr id="190" name="AutoShape 120">
              <a:extLst>
                <a:ext uri="{FF2B5EF4-FFF2-40B4-BE49-F238E27FC236}">
                  <a16:creationId xmlns:a16="http://schemas.microsoft.com/office/drawing/2014/main" id="{B818AE37-D3E4-4BB8-810C-478E0550FED2}"/>
                </a:ext>
              </a:extLst>
            </p:cNvPr>
            <p:cNvSpPr>
              <a:spLocks noChangeArrowheads="1"/>
            </p:cNvSpPr>
            <p:nvPr/>
          </p:nvSpPr>
          <p:spPr bwMode="auto">
            <a:xfrm>
              <a:off x="998" y="3624"/>
              <a:ext cx="272" cy="272"/>
            </a:xfrm>
            <a:prstGeom prst="roundRect">
              <a:avLst>
                <a:gd name="adj" fmla="val 366"/>
              </a:avLst>
            </a:prstGeom>
            <a:noFill/>
            <a:ln w="9525">
              <a:noFill/>
              <a:round/>
              <a:headEnd/>
              <a:tailEnd/>
            </a:ln>
          </p:spPr>
          <p:txBody>
            <a:bodyPr wrap="none" anchor="ctr"/>
            <a:lstStyle/>
            <a:p>
              <a:endParaRPr lang="en-US" sz="1799"/>
            </a:p>
          </p:txBody>
        </p:sp>
      </p:grpSp>
      <p:sp>
        <p:nvSpPr>
          <p:cNvPr id="202" name="TextBox 201">
            <a:extLst>
              <a:ext uri="{FF2B5EF4-FFF2-40B4-BE49-F238E27FC236}">
                <a16:creationId xmlns:a16="http://schemas.microsoft.com/office/drawing/2014/main" id="{EFB388A4-ED79-4CC5-8917-BA1676471D0E}"/>
              </a:ext>
            </a:extLst>
          </p:cNvPr>
          <p:cNvSpPr txBox="1"/>
          <p:nvPr/>
        </p:nvSpPr>
        <p:spPr>
          <a:xfrm>
            <a:off x="5674819" y="3702556"/>
            <a:ext cx="1328326" cy="36924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Launch &amp; Control Containers</a:t>
            </a:r>
          </a:p>
        </p:txBody>
      </p:sp>
      <p:sp>
        <p:nvSpPr>
          <p:cNvPr id="203" name="TextBox 202">
            <a:extLst>
              <a:ext uri="{FF2B5EF4-FFF2-40B4-BE49-F238E27FC236}">
                <a16:creationId xmlns:a16="http://schemas.microsoft.com/office/drawing/2014/main" id="{EFB388A4-ED79-4CC5-8917-BA1676471D0E}"/>
              </a:ext>
            </a:extLst>
          </p:cNvPr>
          <p:cNvSpPr txBox="1"/>
          <p:nvPr/>
        </p:nvSpPr>
        <p:spPr>
          <a:xfrm>
            <a:off x="6337279" y="3078456"/>
            <a:ext cx="1328326" cy="18462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200" kern="0">
                <a:ea typeface="Arial Unicode MS" pitchFamily="34" charset="-128"/>
                <a:cs typeface="Arial Unicode MS" pitchFamily="34" charset="-128"/>
              </a:rPr>
              <a:t>Deploy Model</a:t>
            </a:r>
            <a:endParaRPr lang="en-US" sz="1200" kern="0" dirty="0">
              <a:ea typeface="Arial Unicode MS" pitchFamily="34" charset="-128"/>
              <a:cs typeface="Arial Unicode MS" pitchFamily="34" charset="-128"/>
            </a:endParaRPr>
          </a:p>
        </p:txBody>
      </p:sp>
      <p:grpSp>
        <p:nvGrpSpPr>
          <p:cNvPr id="204" name="Group 203">
            <a:extLst>
              <a:ext uri="{FF2B5EF4-FFF2-40B4-BE49-F238E27FC236}">
                <a16:creationId xmlns:a16="http://schemas.microsoft.com/office/drawing/2014/main" id="{772A4EFC-BB49-4722-B279-1F61E6BC5A79}"/>
              </a:ext>
            </a:extLst>
          </p:cNvPr>
          <p:cNvGrpSpPr/>
          <p:nvPr/>
        </p:nvGrpSpPr>
        <p:grpSpPr>
          <a:xfrm>
            <a:off x="3900767" y="2264320"/>
            <a:ext cx="173805" cy="282774"/>
            <a:chOff x="3015268" y="4832257"/>
            <a:chExt cx="173845" cy="282839"/>
          </a:xfrm>
        </p:grpSpPr>
        <p:sp>
          <p:nvSpPr>
            <p:cNvPr id="206" name="AutoShape 94">
              <a:extLst>
                <a:ext uri="{FF2B5EF4-FFF2-40B4-BE49-F238E27FC236}">
                  <a16:creationId xmlns:a16="http://schemas.microsoft.com/office/drawing/2014/main" id="{43036C52-F8D8-4933-A9FD-A2A39CB166DA}"/>
                </a:ext>
              </a:extLst>
            </p:cNvPr>
            <p:cNvSpPr>
              <a:spLocks noChangeArrowheads="1"/>
            </p:cNvSpPr>
            <p:nvPr/>
          </p:nvSpPr>
          <p:spPr bwMode="auto">
            <a:xfrm>
              <a:off x="3015268" y="4832257"/>
              <a:ext cx="144457" cy="144458"/>
            </a:xfrm>
            <a:prstGeom prst="flowChartConnector">
              <a:avLst/>
            </a:prstGeom>
            <a:solidFill>
              <a:schemeClr val="bg1"/>
            </a:solidFill>
            <a:ln w="17780">
              <a:solidFill>
                <a:schemeClr val="tx1"/>
              </a:solidFill>
              <a:round/>
              <a:headEnd/>
              <a:tailEnd/>
            </a:ln>
          </p:spPr>
          <p:txBody>
            <a:bodyPr wrap="none" lIns="89977" tIns="46788" rIns="89977" bIns="46788" anchor="ctr"/>
            <a:lstStyle/>
            <a:p>
              <a:endParaRPr lang="en-US" sz="1799"/>
            </a:p>
          </p:txBody>
        </p:sp>
        <p:grpSp>
          <p:nvGrpSpPr>
            <p:cNvPr id="208" name="Group 85">
              <a:extLst>
                <a:ext uri="{FF2B5EF4-FFF2-40B4-BE49-F238E27FC236}">
                  <a16:creationId xmlns:a16="http://schemas.microsoft.com/office/drawing/2014/main" id="{48DB149A-FD24-4528-9866-7DA5245122C2}"/>
                </a:ext>
              </a:extLst>
            </p:cNvPr>
            <p:cNvGrpSpPr>
              <a:grpSpLocks/>
            </p:cNvGrpSpPr>
            <p:nvPr/>
          </p:nvGrpSpPr>
          <p:grpSpPr bwMode="auto">
            <a:xfrm>
              <a:off x="3035130" y="4992862"/>
              <a:ext cx="153983" cy="122234"/>
              <a:chOff x="1526" y="1540"/>
              <a:chExt cx="97" cy="77"/>
            </a:xfrm>
          </p:grpSpPr>
          <p:sp>
            <p:nvSpPr>
              <p:cNvPr id="209" name="Text Box 86">
                <a:extLst>
                  <a:ext uri="{FF2B5EF4-FFF2-40B4-BE49-F238E27FC236}">
                    <a16:creationId xmlns:a16="http://schemas.microsoft.com/office/drawing/2014/main" id="{29DCA760-A1B2-428A-A951-3B362EC53546}"/>
                  </a:ext>
                </a:extLst>
              </p:cNvPr>
              <p:cNvSpPr txBox="1">
                <a:spLocks noChangeArrowheads="1"/>
              </p:cNvSpPr>
              <p:nvPr/>
            </p:nvSpPr>
            <p:spPr bwMode="auto">
              <a:xfrm>
                <a:off x="1526" y="1540"/>
                <a:ext cx="54" cy="77"/>
              </a:xfrm>
              <a:prstGeom prst="rect">
                <a:avLst/>
              </a:prstGeom>
              <a:noFill/>
              <a:ln w="12700">
                <a:noFill/>
                <a:miter lim="800000"/>
                <a:headEnd/>
                <a:tailEnd/>
              </a:ln>
            </p:spPr>
            <p:txBody>
              <a:bodyPr lIns="0" tIns="0" rIns="0" bIns="0">
                <a:spAutoFit/>
              </a:bodyPr>
              <a:lstStyle/>
              <a:p>
                <a:pPr algn="l">
                  <a:buClrTx/>
                  <a:buSzTx/>
                  <a:buFontTx/>
                  <a:buNone/>
                </a:pPr>
                <a:r>
                  <a:rPr lang="en-US" sz="800" b="1" dirty="0"/>
                  <a:t>R</a:t>
                </a:r>
              </a:p>
            </p:txBody>
          </p:sp>
          <p:sp>
            <p:nvSpPr>
              <p:cNvPr id="210" name="Line 87">
                <a:extLst>
                  <a:ext uri="{FF2B5EF4-FFF2-40B4-BE49-F238E27FC236}">
                    <a16:creationId xmlns:a16="http://schemas.microsoft.com/office/drawing/2014/main" id="{16AF9D8F-4400-4983-B1EF-A7254786BB49}"/>
                  </a:ext>
                </a:extLst>
              </p:cNvPr>
              <p:cNvSpPr>
                <a:spLocks noChangeShapeType="1"/>
              </p:cNvSpPr>
              <p:nvPr/>
            </p:nvSpPr>
            <p:spPr bwMode="auto">
              <a:xfrm rot="16200000" flipH="1">
                <a:off x="1605" y="1562"/>
                <a:ext cx="0" cy="37"/>
              </a:xfrm>
              <a:prstGeom prst="line">
                <a:avLst/>
              </a:prstGeom>
              <a:noFill/>
              <a:ln w="8890">
                <a:solidFill>
                  <a:schemeClr val="tx1"/>
                </a:solidFill>
                <a:round/>
                <a:headEnd/>
                <a:tailEnd type="stealth" w="med" len="med"/>
              </a:ln>
            </p:spPr>
            <p:txBody>
              <a:bodyPr lIns="89977" tIns="46788" rIns="89977" bIns="46788" anchor="ctr"/>
              <a:lstStyle/>
              <a:p>
                <a:endParaRPr lang="en-US" sz="1799"/>
              </a:p>
            </p:txBody>
          </p:sp>
        </p:grpSp>
      </p:grpSp>
      <p:cxnSp>
        <p:nvCxnSpPr>
          <p:cNvPr id="225" name="Straight Connector 224">
            <a:extLst>
              <a:ext uri="{FF2B5EF4-FFF2-40B4-BE49-F238E27FC236}">
                <a16:creationId xmlns:a16="http://schemas.microsoft.com/office/drawing/2014/main" id="{8F9B85EB-4437-41C4-A587-8D828BDC35E2}"/>
              </a:ext>
            </a:extLst>
          </p:cNvPr>
          <p:cNvCxnSpPr>
            <a:cxnSpLocks/>
          </p:cNvCxnSpPr>
          <p:nvPr/>
        </p:nvCxnSpPr>
        <p:spPr>
          <a:xfrm flipV="1">
            <a:off x="4045190" y="2353396"/>
            <a:ext cx="609289" cy="118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0" name="Group 133">
            <a:extLst>
              <a:ext uri="{FF2B5EF4-FFF2-40B4-BE49-F238E27FC236}">
                <a16:creationId xmlns:a16="http://schemas.microsoft.com/office/drawing/2014/main" id="{34E8D54F-C15A-4040-9D05-E7B466A51074}"/>
              </a:ext>
            </a:extLst>
          </p:cNvPr>
          <p:cNvGrpSpPr>
            <a:grpSpLocks/>
          </p:cNvGrpSpPr>
          <p:nvPr/>
        </p:nvGrpSpPr>
        <p:grpSpPr bwMode="auto">
          <a:xfrm rot="5400000">
            <a:off x="8357850" y="2502594"/>
            <a:ext cx="430101" cy="538864"/>
            <a:chOff x="998" y="3624"/>
            <a:chExt cx="271" cy="271"/>
          </a:xfrm>
        </p:grpSpPr>
        <p:sp>
          <p:nvSpPr>
            <p:cNvPr id="231" name="Freeform 134">
              <a:extLst>
                <a:ext uri="{FF2B5EF4-FFF2-40B4-BE49-F238E27FC236}">
                  <a16:creationId xmlns:a16="http://schemas.microsoft.com/office/drawing/2014/main" id="{7B058440-514A-4740-84C5-6BEA7F0EA435}"/>
                </a:ext>
              </a:extLst>
            </p:cNvPr>
            <p:cNvSpPr>
              <a:spLocks/>
            </p:cNvSpPr>
            <p:nvPr/>
          </p:nvSpPr>
          <p:spPr bwMode="auto">
            <a:xfrm>
              <a:off x="1043" y="3624"/>
              <a:ext cx="46" cy="272"/>
            </a:xfrm>
            <a:custGeom>
              <a:avLst/>
              <a:gdLst>
                <a:gd name="T0" fmla="*/ 3 w 201"/>
                <a:gd name="T1" fmla="*/ 0 h 1201"/>
                <a:gd name="T2" fmla="*/ 3 w 201"/>
                <a:gd name="T3" fmla="*/ 14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200" y="0"/>
                  </a:moveTo>
                  <a:cubicBezTo>
                    <a:pt x="0" y="400"/>
                    <a:pt x="0" y="800"/>
                    <a:pt x="200" y="1200"/>
                  </a:cubicBezTo>
                </a:path>
              </a:pathLst>
            </a:custGeom>
            <a:noFill/>
            <a:ln w="8890">
              <a:solidFill>
                <a:srgbClr val="000000"/>
              </a:solidFill>
              <a:round/>
              <a:headEnd/>
              <a:tailEnd type="triangle" w="med" len="med"/>
            </a:ln>
          </p:spPr>
          <p:txBody>
            <a:bodyPr/>
            <a:lstStyle/>
            <a:p>
              <a:endParaRPr lang="en-US" sz="1799"/>
            </a:p>
          </p:txBody>
        </p:sp>
        <p:sp>
          <p:nvSpPr>
            <p:cNvPr id="232" name="Freeform 135">
              <a:extLst>
                <a:ext uri="{FF2B5EF4-FFF2-40B4-BE49-F238E27FC236}">
                  <a16:creationId xmlns:a16="http://schemas.microsoft.com/office/drawing/2014/main" id="{39C5BB23-D59F-4C62-A2A6-0CCCAC9C633C}"/>
                </a:ext>
              </a:extLst>
            </p:cNvPr>
            <p:cNvSpPr>
              <a:spLocks/>
            </p:cNvSpPr>
            <p:nvPr/>
          </p:nvSpPr>
          <p:spPr bwMode="auto">
            <a:xfrm>
              <a:off x="1179" y="3624"/>
              <a:ext cx="46" cy="272"/>
            </a:xfrm>
            <a:custGeom>
              <a:avLst/>
              <a:gdLst>
                <a:gd name="T0" fmla="*/ 0 w 201"/>
                <a:gd name="T1" fmla="*/ 14 h 1201"/>
                <a:gd name="T2" fmla="*/ 0 w 201"/>
                <a:gd name="T3" fmla="*/ 0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0" y="1200"/>
                  </a:moveTo>
                  <a:cubicBezTo>
                    <a:pt x="200" y="800"/>
                    <a:pt x="200" y="400"/>
                    <a:pt x="0" y="0"/>
                  </a:cubicBezTo>
                </a:path>
              </a:pathLst>
            </a:custGeom>
            <a:noFill/>
            <a:ln w="8890">
              <a:solidFill>
                <a:srgbClr val="000000"/>
              </a:solidFill>
              <a:round/>
              <a:headEnd/>
              <a:tailEnd type="triangle" w="med" len="med"/>
            </a:ln>
          </p:spPr>
          <p:txBody>
            <a:bodyPr/>
            <a:lstStyle/>
            <a:p>
              <a:endParaRPr lang="en-US" sz="1799"/>
            </a:p>
          </p:txBody>
        </p:sp>
        <p:sp>
          <p:nvSpPr>
            <p:cNvPr id="233" name="AutoShape 136">
              <a:extLst>
                <a:ext uri="{FF2B5EF4-FFF2-40B4-BE49-F238E27FC236}">
                  <a16:creationId xmlns:a16="http://schemas.microsoft.com/office/drawing/2014/main" id="{1551E62B-4E39-4772-B1AB-BF08B79EE533}"/>
                </a:ext>
              </a:extLst>
            </p:cNvPr>
            <p:cNvSpPr>
              <a:spLocks noChangeArrowheads="1"/>
            </p:cNvSpPr>
            <p:nvPr/>
          </p:nvSpPr>
          <p:spPr bwMode="auto">
            <a:xfrm>
              <a:off x="998" y="3624"/>
              <a:ext cx="272" cy="272"/>
            </a:xfrm>
            <a:prstGeom prst="roundRect">
              <a:avLst>
                <a:gd name="adj" fmla="val 366"/>
              </a:avLst>
            </a:prstGeom>
            <a:noFill/>
            <a:ln w="9525">
              <a:noFill/>
              <a:round/>
              <a:headEnd/>
              <a:tailEnd/>
            </a:ln>
          </p:spPr>
          <p:txBody>
            <a:bodyPr wrap="none" anchor="ctr"/>
            <a:lstStyle/>
            <a:p>
              <a:endParaRPr lang="en-US" sz="1799"/>
            </a:p>
          </p:txBody>
        </p:sp>
      </p:grpSp>
      <p:grpSp>
        <p:nvGrpSpPr>
          <p:cNvPr id="234" name="Group 233">
            <a:extLst>
              <a:ext uri="{FF2B5EF4-FFF2-40B4-BE49-F238E27FC236}">
                <a16:creationId xmlns:a16="http://schemas.microsoft.com/office/drawing/2014/main" id="{71CDFBF2-DBFC-41BB-8CC9-83AA6C3064CC}"/>
              </a:ext>
            </a:extLst>
          </p:cNvPr>
          <p:cNvGrpSpPr/>
          <p:nvPr/>
        </p:nvGrpSpPr>
        <p:grpSpPr>
          <a:xfrm>
            <a:off x="5443387" y="2592223"/>
            <a:ext cx="144424" cy="666582"/>
            <a:chOff x="8039715" y="1412927"/>
            <a:chExt cx="144457" cy="666736"/>
          </a:xfrm>
        </p:grpSpPr>
        <p:sp>
          <p:nvSpPr>
            <p:cNvPr id="235" name="AutoShape 94">
              <a:extLst>
                <a:ext uri="{FF2B5EF4-FFF2-40B4-BE49-F238E27FC236}">
                  <a16:creationId xmlns:a16="http://schemas.microsoft.com/office/drawing/2014/main" id="{47731A28-4B01-4B42-8BCC-E831F2BED566}"/>
                </a:ext>
              </a:extLst>
            </p:cNvPr>
            <p:cNvSpPr>
              <a:spLocks noChangeArrowheads="1"/>
            </p:cNvSpPr>
            <p:nvPr/>
          </p:nvSpPr>
          <p:spPr bwMode="auto">
            <a:xfrm>
              <a:off x="8039715" y="1628821"/>
              <a:ext cx="144457" cy="144458"/>
            </a:xfrm>
            <a:prstGeom prst="flowChartConnector">
              <a:avLst/>
            </a:prstGeom>
            <a:solidFill>
              <a:schemeClr val="bg1"/>
            </a:solidFill>
            <a:ln w="17780">
              <a:solidFill>
                <a:schemeClr val="tx1"/>
              </a:solidFill>
              <a:round/>
              <a:headEnd/>
              <a:tailEnd/>
            </a:ln>
          </p:spPr>
          <p:txBody>
            <a:bodyPr wrap="none" lIns="89977" tIns="46788" rIns="89977" bIns="46788" anchor="ctr"/>
            <a:lstStyle/>
            <a:p>
              <a:endParaRPr lang="en-US" sz="1799"/>
            </a:p>
          </p:txBody>
        </p:sp>
        <p:cxnSp>
          <p:nvCxnSpPr>
            <p:cNvPr id="236" name="AutoShape 95">
              <a:extLst>
                <a:ext uri="{FF2B5EF4-FFF2-40B4-BE49-F238E27FC236}">
                  <a16:creationId xmlns:a16="http://schemas.microsoft.com/office/drawing/2014/main" id="{3F9EA547-662D-418A-A6F2-66203D72B24F}"/>
                </a:ext>
              </a:extLst>
            </p:cNvPr>
            <p:cNvCxnSpPr>
              <a:cxnSpLocks noChangeShapeType="1"/>
            </p:cNvCxnSpPr>
            <p:nvPr/>
          </p:nvCxnSpPr>
          <p:spPr bwMode="auto">
            <a:xfrm flipV="1">
              <a:off x="8111149" y="1781219"/>
              <a:ext cx="1588" cy="298444"/>
            </a:xfrm>
            <a:prstGeom prst="straightConnector1">
              <a:avLst/>
            </a:prstGeom>
            <a:noFill/>
            <a:ln w="8890">
              <a:solidFill>
                <a:schemeClr val="tx1"/>
              </a:solidFill>
              <a:round/>
              <a:headEnd/>
              <a:tailEnd/>
            </a:ln>
          </p:spPr>
        </p:cxnSp>
        <p:cxnSp>
          <p:nvCxnSpPr>
            <p:cNvPr id="237" name="AutoShape 96">
              <a:extLst>
                <a:ext uri="{FF2B5EF4-FFF2-40B4-BE49-F238E27FC236}">
                  <a16:creationId xmlns:a16="http://schemas.microsoft.com/office/drawing/2014/main" id="{6506A8D7-B880-419C-BB3F-F1AB7DEB1B4D}"/>
                </a:ext>
              </a:extLst>
            </p:cNvPr>
            <p:cNvCxnSpPr>
              <a:cxnSpLocks noChangeShapeType="1"/>
            </p:cNvCxnSpPr>
            <p:nvPr/>
          </p:nvCxnSpPr>
          <p:spPr bwMode="auto">
            <a:xfrm flipH="1" flipV="1">
              <a:off x="8111149" y="1412927"/>
              <a:ext cx="1588" cy="207957"/>
            </a:xfrm>
            <a:prstGeom prst="straightConnector1">
              <a:avLst/>
            </a:prstGeom>
            <a:noFill/>
            <a:ln w="8890">
              <a:solidFill>
                <a:schemeClr val="tx1"/>
              </a:solidFill>
              <a:round/>
              <a:headEnd/>
              <a:tailEnd/>
            </a:ln>
          </p:spPr>
        </p:cxnSp>
      </p:grpSp>
      <p:grpSp>
        <p:nvGrpSpPr>
          <p:cNvPr id="238" name="Group 237">
            <a:extLst>
              <a:ext uri="{FF2B5EF4-FFF2-40B4-BE49-F238E27FC236}">
                <a16:creationId xmlns:a16="http://schemas.microsoft.com/office/drawing/2014/main" id="{CB66E80E-9D2F-4379-BD9A-6A8CBC874A2D}"/>
              </a:ext>
            </a:extLst>
          </p:cNvPr>
          <p:cNvGrpSpPr/>
          <p:nvPr/>
        </p:nvGrpSpPr>
        <p:grpSpPr>
          <a:xfrm>
            <a:off x="5652744" y="2796748"/>
            <a:ext cx="3161" cy="193834"/>
            <a:chOff x="2661202" y="5638224"/>
            <a:chExt cx="3162" cy="193879"/>
          </a:xfrm>
        </p:grpSpPr>
        <p:sp>
          <p:nvSpPr>
            <p:cNvPr id="239" name="Text Box 108">
              <a:extLst>
                <a:ext uri="{FF2B5EF4-FFF2-40B4-BE49-F238E27FC236}">
                  <a16:creationId xmlns:a16="http://schemas.microsoft.com/office/drawing/2014/main" id="{522AF4E9-34DD-495F-9995-8A6AEC5CB1CA}"/>
                </a:ext>
              </a:extLst>
            </p:cNvPr>
            <p:cNvSpPr txBox="1">
              <a:spLocks noChangeArrowheads="1"/>
            </p:cNvSpPr>
            <p:nvPr/>
          </p:nvSpPr>
          <p:spPr bwMode="auto">
            <a:xfrm flipH="1">
              <a:off x="2662756" y="5708991"/>
              <a:ext cx="1608" cy="123112"/>
            </a:xfrm>
            <a:prstGeom prst="rect">
              <a:avLst/>
            </a:prstGeom>
            <a:noFill/>
            <a:ln w="12700">
              <a:noFill/>
              <a:miter lim="800000"/>
              <a:headEnd/>
              <a:tailEnd/>
            </a:ln>
          </p:spPr>
          <p:txBody>
            <a:bodyPr wrap="square" lIns="0" tIns="0" rIns="0" bIns="0">
              <a:spAutoFit/>
            </a:bodyPr>
            <a:lstStyle/>
            <a:p>
              <a:pPr algn="ctr">
                <a:buClrTx/>
                <a:buSzTx/>
                <a:buFontTx/>
                <a:buNone/>
              </a:pPr>
              <a:r>
                <a:rPr lang="en-US" sz="800" b="1" dirty="0"/>
                <a:t>R</a:t>
              </a:r>
            </a:p>
          </p:txBody>
        </p:sp>
        <p:sp>
          <p:nvSpPr>
            <p:cNvPr id="240" name="Line 107">
              <a:extLst>
                <a:ext uri="{FF2B5EF4-FFF2-40B4-BE49-F238E27FC236}">
                  <a16:creationId xmlns:a16="http://schemas.microsoft.com/office/drawing/2014/main" id="{1038401A-519F-4A0C-9830-94BD83C30C4F}"/>
                </a:ext>
              </a:extLst>
            </p:cNvPr>
            <p:cNvSpPr>
              <a:spLocks noChangeShapeType="1"/>
            </p:cNvSpPr>
            <p:nvPr/>
          </p:nvSpPr>
          <p:spPr bwMode="auto">
            <a:xfrm rot="10800000">
              <a:off x="2661202" y="5638224"/>
              <a:ext cx="0" cy="58737"/>
            </a:xfrm>
            <a:prstGeom prst="line">
              <a:avLst/>
            </a:prstGeom>
            <a:noFill/>
            <a:ln w="8890">
              <a:solidFill>
                <a:schemeClr val="tx1"/>
              </a:solidFill>
              <a:round/>
              <a:headEnd/>
              <a:tailEnd type="stealth" w="med" len="med"/>
            </a:ln>
          </p:spPr>
          <p:txBody>
            <a:bodyPr lIns="89977" tIns="46788" rIns="89977" bIns="46788" anchor="ctr"/>
            <a:lstStyle/>
            <a:p>
              <a:endParaRPr lang="en-US" sz="1799"/>
            </a:p>
          </p:txBody>
        </p:sp>
      </p:grpSp>
      <p:cxnSp>
        <p:nvCxnSpPr>
          <p:cNvPr id="241" name="AutoShape 114">
            <a:extLst>
              <a:ext uri="{FF2B5EF4-FFF2-40B4-BE49-F238E27FC236}">
                <a16:creationId xmlns:a16="http://schemas.microsoft.com/office/drawing/2014/main" id="{7518DE3E-F150-4508-8B78-91DB54E22DBA}"/>
              </a:ext>
            </a:extLst>
          </p:cNvPr>
          <p:cNvCxnSpPr>
            <a:cxnSpLocks noChangeShapeType="1"/>
          </p:cNvCxnSpPr>
          <p:nvPr/>
        </p:nvCxnSpPr>
        <p:spPr bwMode="auto">
          <a:xfrm>
            <a:off x="7891831" y="3021324"/>
            <a:ext cx="8392" cy="256110"/>
          </a:xfrm>
          <a:prstGeom prst="straightConnector1">
            <a:avLst/>
          </a:prstGeom>
          <a:noFill/>
          <a:ln w="8890">
            <a:solidFill>
              <a:schemeClr val="tx1"/>
            </a:solidFill>
            <a:round/>
            <a:headEnd type="none" w="med" len="med"/>
            <a:tailEnd type="triangle"/>
          </a:ln>
        </p:spPr>
      </p:cxnSp>
      <p:sp>
        <p:nvSpPr>
          <p:cNvPr id="242" name="TextBox 241">
            <a:extLst>
              <a:ext uri="{FF2B5EF4-FFF2-40B4-BE49-F238E27FC236}">
                <a16:creationId xmlns:a16="http://schemas.microsoft.com/office/drawing/2014/main" id="{EFB388A4-ED79-4CC5-8917-BA1676471D0E}"/>
              </a:ext>
            </a:extLst>
          </p:cNvPr>
          <p:cNvSpPr txBox="1"/>
          <p:nvPr/>
        </p:nvSpPr>
        <p:spPr>
          <a:xfrm>
            <a:off x="7930349" y="3051525"/>
            <a:ext cx="1328326" cy="18462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Serialize</a:t>
            </a:r>
          </a:p>
        </p:txBody>
      </p:sp>
      <p:sp>
        <p:nvSpPr>
          <p:cNvPr id="81" name="Rounded Rectangle 80"/>
          <p:cNvSpPr/>
          <p:nvPr/>
        </p:nvSpPr>
        <p:spPr bwMode="gray">
          <a:xfrm>
            <a:off x="7387407" y="2472735"/>
            <a:ext cx="2309103" cy="549929"/>
          </a:xfrm>
          <a:prstGeom prst="roundRect">
            <a:avLst/>
          </a:prstGeom>
          <a:noFill/>
          <a:ln w="19050" algn="ctr">
            <a:solidFill>
              <a:schemeClr val="tx1"/>
            </a:solidFill>
            <a:prstDash val="lgDash"/>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242460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AC9C5-7B88-AF43-9FC2-D27050F4734B}"/>
              </a:ext>
            </a:extLst>
          </p:cNvPr>
          <p:cNvSpPr>
            <a:spLocks noGrp="1"/>
          </p:cNvSpPr>
          <p:nvPr>
            <p:ph type="body" sz="quarter" idx="10"/>
          </p:nvPr>
        </p:nvSpPr>
        <p:spPr/>
        <p:txBody>
          <a:bodyPr/>
          <a:lstStyle/>
          <a:p>
            <a:r>
              <a:rPr lang="en-US" dirty="0"/>
              <a:t>Jupyter Environment</a:t>
            </a:r>
          </a:p>
        </p:txBody>
      </p:sp>
      <p:sp>
        <p:nvSpPr>
          <p:cNvPr id="4" name="Title 3">
            <a:extLst>
              <a:ext uri="{FF2B5EF4-FFF2-40B4-BE49-F238E27FC236}">
                <a16:creationId xmlns:a16="http://schemas.microsoft.com/office/drawing/2014/main" id="{DF44BF7C-2CB9-C244-B34C-E68E541C3286}"/>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1296213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ounded Rectangle 74"/>
          <p:cNvSpPr/>
          <p:nvPr/>
        </p:nvSpPr>
        <p:spPr bwMode="gray">
          <a:xfrm>
            <a:off x="3561692" y="1542915"/>
            <a:ext cx="2900941" cy="2205093"/>
          </a:xfrm>
          <a:prstGeom prst="roundRect">
            <a:avLst/>
          </a:prstGeom>
          <a:solidFill>
            <a:schemeClr val="bg1">
              <a:lumMod val="95000"/>
            </a:schemeClr>
          </a:solidFill>
          <a:ln w="6350" algn="ctr">
            <a:solidFill>
              <a:schemeClr val="tx1"/>
            </a:solidFill>
            <a:prstDash val="sysDash"/>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b="1" kern="0" dirty="0" err="1">
              <a:ea typeface="Arial Unicode MS" pitchFamily="34" charset="-128"/>
              <a:cs typeface="Arial Unicode MS" pitchFamily="34" charset="-128"/>
            </a:endParaRPr>
          </a:p>
        </p:txBody>
      </p:sp>
      <p:sp>
        <p:nvSpPr>
          <p:cNvPr id="65" name="Rounded Rectangle 64"/>
          <p:cNvSpPr/>
          <p:nvPr/>
        </p:nvSpPr>
        <p:spPr bwMode="gray">
          <a:xfrm>
            <a:off x="6799788" y="4102719"/>
            <a:ext cx="2900941" cy="2200153"/>
          </a:xfrm>
          <a:prstGeom prst="roundRect">
            <a:avLst/>
          </a:prstGeom>
          <a:solidFill>
            <a:schemeClr val="bg1">
              <a:lumMod val="95000"/>
            </a:schemeClr>
          </a:solidFill>
          <a:ln w="6350" algn="ctr">
            <a:solidFill>
              <a:schemeClr val="tx1"/>
            </a:solidFill>
            <a:prstDash val="sysDash"/>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9" name="Rounded Rectangle 78"/>
          <p:cNvSpPr/>
          <p:nvPr/>
        </p:nvSpPr>
        <p:spPr bwMode="gray">
          <a:xfrm>
            <a:off x="6798047" y="1542915"/>
            <a:ext cx="2900941" cy="2205093"/>
          </a:xfrm>
          <a:prstGeom prst="roundRect">
            <a:avLst/>
          </a:prstGeom>
          <a:solidFill>
            <a:schemeClr val="bg1">
              <a:lumMod val="95000"/>
            </a:schemeClr>
          </a:solidFill>
          <a:ln w="6350" algn="ctr">
            <a:solidFill>
              <a:schemeClr val="tx1"/>
            </a:solidFill>
            <a:prstDash val="sysDash"/>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b="1" kern="0" dirty="0" err="1">
              <a:ea typeface="Arial Unicode MS" pitchFamily="34" charset="-128"/>
              <a:cs typeface="Arial Unicode MS" pitchFamily="34" charset="-128"/>
            </a:endParaRPr>
          </a:p>
        </p:txBody>
      </p:sp>
      <p:sp>
        <p:nvSpPr>
          <p:cNvPr id="71" name="Rounded Rectangle 70"/>
          <p:cNvSpPr/>
          <p:nvPr/>
        </p:nvSpPr>
        <p:spPr bwMode="gray">
          <a:xfrm>
            <a:off x="325337" y="1542915"/>
            <a:ext cx="2900941" cy="2205093"/>
          </a:xfrm>
          <a:prstGeom prst="roundRect">
            <a:avLst/>
          </a:prstGeom>
          <a:solidFill>
            <a:schemeClr val="bg1">
              <a:lumMod val="95000"/>
            </a:schemeClr>
          </a:solidFill>
          <a:ln w="6350" algn="ctr">
            <a:solidFill>
              <a:schemeClr val="tx1"/>
            </a:solidFill>
            <a:prstDash val="sysDash"/>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3" name="Rounded Rectangle 62"/>
          <p:cNvSpPr/>
          <p:nvPr/>
        </p:nvSpPr>
        <p:spPr bwMode="gray">
          <a:xfrm>
            <a:off x="348227" y="4116006"/>
            <a:ext cx="2900941" cy="2205093"/>
          </a:xfrm>
          <a:prstGeom prst="roundRect">
            <a:avLst/>
          </a:prstGeom>
          <a:solidFill>
            <a:schemeClr val="bg1">
              <a:lumMod val="95000"/>
            </a:schemeClr>
          </a:solidFill>
          <a:ln w="6350" algn="ctr">
            <a:solidFill>
              <a:schemeClr val="tx1"/>
            </a:solidFill>
            <a:prstDash val="sysDash"/>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4" name="TextBox 63"/>
          <p:cNvSpPr txBox="1"/>
          <p:nvPr/>
        </p:nvSpPr>
        <p:spPr>
          <a:xfrm>
            <a:off x="611283" y="6188169"/>
            <a:ext cx="2089424" cy="1230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b="1" kern="0" dirty="0">
                <a:ea typeface="Arial Unicode MS" pitchFamily="34" charset="-128"/>
                <a:cs typeface="Arial Unicode MS" pitchFamily="34" charset="-128"/>
              </a:rPr>
              <a:t>K8S Node 10.125.0.135 (80 Cores / 1 TB)</a:t>
            </a:r>
          </a:p>
        </p:txBody>
      </p:sp>
      <p:sp>
        <p:nvSpPr>
          <p:cNvPr id="2" name="Title 1"/>
          <p:cNvSpPr>
            <a:spLocks noGrp="1"/>
          </p:cNvSpPr>
          <p:nvPr>
            <p:ph type="title"/>
          </p:nvPr>
        </p:nvSpPr>
        <p:spPr/>
        <p:txBody>
          <a:bodyPr/>
          <a:lstStyle/>
          <a:p>
            <a:r>
              <a:rPr lang="en-US" dirty="0"/>
              <a:t>Kubernetes Cluster for S/4HANA Machine Learning Training</a:t>
            </a:r>
            <a:endParaRPr lang="en-US" b="0" dirty="0"/>
          </a:p>
        </p:txBody>
      </p:sp>
      <p:sp>
        <p:nvSpPr>
          <p:cNvPr id="6" name="TextBox 5"/>
          <p:cNvSpPr txBox="1"/>
          <p:nvPr/>
        </p:nvSpPr>
        <p:spPr>
          <a:xfrm>
            <a:off x="8547688" y="4102719"/>
            <a:ext cx="65" cy="27693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37" name="Oval 36"/>
          <p:cNvSpPr/>
          <p:nvPr/>
        </p:nvSpPr>
        <p:spPr bwMode="gray">
          <a:xfrm>
            <a:off x="1572625" y="5235404"/>
            <a:ext cx="778821" cy="368679"/>
          </a:xfrm>
          <a:prstGeom prst="ellipse">
            <a:avLst/>
          </a:prstGeom>
          <a:solidFill>
            <a:schemeClr val="accent3">
              <a:lumMod val="20000"/>
              <a:lumOff val="80000"/>
            </a:schemeClr>
          </a:solidFill>
          <a:ln w="19050"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38" name="TextBox 37"/>
          <p:cNvSpPr txBox="1"/>
          <p:nvPr/>
        </p:nvSpPr>
        <p:spPr>
          <a:xfrm>
            <a:off x="1659967" y="5360303"/>
            <a:ext cx="633837" cy="1230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Spark Worker</a:t>
            </a:r>
          </a:p>
        </p:txBody>
      </p:sp>
      <p:sp>
        <p:nvSpPr>
          <p:cNvPr id="39" name="Oval 38"/>
          <p:cNvSpPr/>
          <p:nvPr/>
        </p:nvSpPr>
        <p:spPr bwMode="gray">
          <a:xfrm>
            <a:off x="8017723" y="4692837"/>
            <a:ext cx="778821" cy="368679"/>
          </a:xfrm>
          <a:prstGeom prst="ellipse">
            <a:avLst/>
          </a:prstGeom>
          <a:solidFill>
            <a:schemeClr val="accent3">
              <a:lumMod val="20000"/>
              <a:lumOff val="80000"/>
            </a:schemeClr>
          </a:solidFill>
          <a:ln w="57150"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40" name="TextBox 39"/>
          <p:cNvSpPr txBox="1"/>
          <p:nvPr/>
        </p:nvSpPr>
        <p:spPr>
          <a:xfrm>
            <a:off x="8105065" y="4817737"/>
            <a:ext cx="691478" cy="1230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b="1" kern="0" dirty="0">
                <a:ea typeface="Arial Unicode MS" pitchFamily="34" charset="-128"/>
                <a:cs typeface="Arial Unicode MS" pitchFamily="34" charset="-128"/>
              </a:rPr>
              <a:t>Spark Master</a:t>
            </a:r>
          </a:p>
        </p:txBody>
      </p:sp>
      <p:sp>
        <p:nvSpPr>
          <p:cNvPr id="41" name="Oval 40"/>
          <p:cNvSpPr/>
          <p:nvPr/>
        </p:nvSpPr>
        <p:spPr bwMode="gray">
          <a:xfrm>
            <a:off x="7893184" y="5727164"/>
            <a:ext cx="778821" cy="368679"/>
          </a:xfrm>
          <a:prstGeom prst="ellipse">
            <a:avLst/>
          </a:prstGeom>
          <a:solidFill>
            <a:schemeClr val="accent5">
              <a:lumMod val="20000"/>
              <a:lumOff val="8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42" name="TextBox 41"/>
          <p:cNvSpPr txBox="1"/>
          <p:nvPr/>
        </p:nvSpPr>
        <p:spPr>
          <a:xfrm>
            <a:off x="7980526" y="5852063"/>
            <a:ext cx="633837" cy="1230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Kafka Broker</a:t>
            </a:r>
          </a:p>
        </p:txBody>
      </p:sp>
      <p:sp>
        <p:nvSpPr>
          <p:cNvPr id="43" name="Oval 42"/>
          <p:cNvSpPr/>
          <p:nvPr/>
        </p:nvSpPr>
        <p:spPr bwMode="gray">
          <a:xfrm>
            <a:off x="3724881" y="1795446"/>
            <a:ext cx="778821" cy="368679"/>
          </a:xfrm>
          <a:prstGeom prst="ellipse">
            <a:avLst/>
          </a:prstGeom>
          <a:solidFill>
            <a:schemeClr val="accent1">
              <a:lumMod val="20000"/>
              <a:lumOff val="80000"/>
            </a:schemeClr>
          </a:solidFill>
          <a:ln w="57150"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44" name="TextBox 43"/>
          <p:cNvSpPr txBox="1"/>
          <p:nvPr/>
        </p:nvSpPr>
        <p:spPr>
          <a:xfrm>
            <a:off x="3792355" y="1920345"/>
            <a:ext cx="633837" cy="1230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b="1" kern="0" dirty="0" err="1">
                <a:ea typeface="Arial Unicode MS" pitchFamily="34" charset="-128"/>
                <a:cs typeface="Arial Unicode MS" pitchFamily="34" charset="-128"/>
              </a:rPr>
              <a:t>JupyterHub</a:t>
            </a:r>
            <a:endParaRPr lang="en-US" sz="800" b="1" kern="0" dirty="0">
              <a:ea typeface="Arial Unicode MS" pitchFamily="34" charset="-128"/>
              <a:cs typeface="Arial Unicode MS" pitchFamily="34" charset="-128"/>
            </a:endParaRPr>
          </a:p>
        </p:txBody>
      </p:sp>
      <p:sp>
        <p:nvSpPr>
          <p:cNvPr id="45" name="Oval 44"/>
          <p:cNvSpPr/>
          <p:nvPr/>
        </p:nvSpPr>
        <p:spPr bwMode="gray">
          <a:xfrm>
            <a:off x="6978570" y="2348464"/>
            <a:ext cx="778821" cy="368679"/>
          </a:xfrm>
          <a:prstGeom prst="ellipse">
            <a:avLst/>
          </a:prstGeom>
          <a:solidFill>
            <a:schemeClr val="accent1">
              <a:lumMod val="20000"/>
              <a:lumOff val="80000"/>
            </a:schemeClr>
          </a:solidFill>
          <a:ln w="57150"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46" name="TextBox 45"/>
          <p:cNvSpPr txBox="1"/>
          <p:nvPr/>
        </p:nvSpPr>
        <p:spPr>
          <a:xfrm>
            <a:off x="7047228" y="2471284"/>
            <a:ext cx="709821" cy="1230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b="1" kern="0" dirty="0" err="1">
                <a:ea typeface="Arial Unicode MS" pitchFamily="34" charset="-128"/>
                <a:cs typeface="Arial Unicode MS" pitchFamily="34" charset="-128"/>
              </a:rPr>
              <a:t>Jupyter</a:t>
            </a:r>
            <a:r>
              <a:rPr lang="en-US" sz="800" b="1" kern="0" dirty="0">
                <a:ea typeface="Arial Unicode MS" pitchFamily="34" charset="-128"/>
                <a:cs typeface="Arial Unicode MS" pitchFamily="34" charset="-128"/>
              </a:rPr>
              <a:t> Proxy</a:t>
            </a:r>
          </a:p>
        </p:txBody>
      </p:sp>
      <p:sp>
        <p:nvSpPr>
          <p:cNvPr id="47" name="Oval 46"/>
          <p:cNvSpPr/>
          <p:nvPr/>
        </p:nvSpPr>
        <p:spPr bwMode="gray">
          <a:xfrm>
            <a:off x="3585224" y="2336789"/>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48" name="TextBox 47"/>
          <p:cNvSpPr txBox="1"/>
          <p:nvPr/>
        </p:nvSpPr>
        <p:spPr>
          <a:xfrm>
            <a:off x="3652712" y="2374942"/>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53" name="Oval 52"/>
          <p:cNvSpPr/>
          <p:nvPr/>
        </p:nvSpPr>
        <p:spPr bwMode="gray">
          <a:xfrm>
            <a:off x="1659968" y="1759787"/>
            <a:ext cx="778821" cy="368679"/>
          </a:xfrm>
          <a:prstGeom prst="ellipse">
            <a:avLst/>
          </a:prstGeom>
          <a:solidFill>
            <a:schemeClr val="accent3">
              <a:lumMod val="20000"/>
              <a:lumOff val="8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54" name="TextBox 53"/>
          <p:cNvSpPr txBox="1"/>
          <p:nvPr/>
        </p:nvSpPr>
        <p:spPr>
          <a:xfrm>
            <a:off x="1793717" y="1822717"/>
            <a:ext cx="558208" cy="246164"/>
          </a:xfrm>
          <a:prstGeom prst="rect">
            <a:avLst/>
          </a:prstGeom>
          <a:solidFill>
            <a:schemeClr val="accent3">
              <a:lumMod val="20000"/>
              <a:lumOff val="80000"/>
            </a:schemeClr>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dirty="0">
                <a:ea typeface="Arial Unicode MS" pitchFamily="34" charset="-128"/>
                <a:cs typeface="Arial Unicode MS" pitchFamily="34" charset="-128"/>
              </a:rPr>
              <a:t>HDFS </a:t>
            </a:r>
            <a:r>
              <a:rPr lang="en-US" sz="800" b="1" kern="0" dirty="0" err="1">
                <a:ea typeface="Arial Unicode MS" pitchFamily="34" charset="-128"/>
                <a:cs typeface="Arial Unicode MS" pitchFamily="34" charset="-128"/>
              </a:rPr>
              <a:t>NameNode</a:t>
            </a:r>
            <a:endParaRPr lang="en-US" sz="800" b="1" kern="0" dirty="0">
              <a:ea typeface="Arial Unicode MS" pitchFamily="34" charset="-128"/>
              <a:cs typeface="Arial Unicode MS" pitchFamily="34" charset="-128"/>
            </a:endParaRPr>
          </a:p>
        </p:txBody>
      </p:sp>
      <p:sp>
        <p:nvSpPr>
          <p:cNvPr id="55" name="Oval 54"/>
          <p:cNvSpPr/>
          <p:nvPr/>
        </p:nvSpPr>
        <p:spPr bwMode="gray">
          <a:xfrm>
            <a:off x="8266555" y="1601016"/>
            <a:ext cx="778821" cy="368679"/>
          </a:xfrm>
          <a:prstGeom prst="ellipse">
            <a:avLst/>
          </a:prstGeom>
          <a:solidFill>
            <a:schemeClr val="accent5">
              <a:lumMod val="20000"/>
              <a:lumOff val="8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56" name="TextBox 55"/>
          <p:cNvSpPr txBox="1"/>
          <p:nvPr/>
        </p:nvSpPr>
        <p:spPr>
          <a:xfrm>
            <a:off x="8414862" y="1723814"/>
            <a:ext cx="633837" cy="123083"/>
          </a:xfrm>
          <a:prstGeom prst="rect">
            <a:avLst/>
          </a:prstGeom>
          <a:solidFill>
            <a:schemeClr val="accent5">
              <a:lumMod val="20000"/>
              <a:lumOff val="80000"/>
            </a:schemeClr>
          </a:solidFill>
        </p:spPr>
        <p:txBody>
          <a:bodyPr wrap="square" lIns="0" tIns="0" rIns="0" bIns="0" rtlCol="0">
            <a:spAutoFit/>
          </a:bodyPr>
          <a:lstStyle/>
          <a:p>
            <a:pP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Zookeeper</a:t>
            </a:r>
          </a:p>
        </p:txBody>
      </p:sp>
      <p:sp>
        <p:nvSpPr>
          <p:cNvPr id="57" name="Oval 56"/>
          <p:cNvSpPr/>
          <p:nvPr/>
        </p:nvSpPr>
        <p:spPr bwMode="gray">
          <a:xfrm>
            <a:off x="543972" y="2804886"/>
            <a:ext cx="778821" cy="368679"/>
          </a:xfrm>
          <a:prstGeom prst="ellipse">
            <a:avLst/>
          </a:prstGeom>
          <a:solidFill>
            <a:schemeClr val="bg2">
              <a:lumMod val="9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58" name="TextBox 57"/>
          <p:cNvSpPr txBox="1"/>
          <p:nvPr/>
        </p:nvSpPr>
        <p:spPr>
          <a:xfrm>
            <a:off x="604936" y="2872522"/>
            <a:ext cx="633837"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TensorFlow Serving</a:t>
            </a:r>
          </a:p>
        </p:txBody>
      </p:sp>
      <p:sp>
        <p:nvSpPr>
          <p:cNvPr id="61" name="Rounded Rectangle 60"/>
          <p:cNvSpPr/>
          <p:nvPr/>
        </p:nvSpPr>
        <p:spPr bwMode="gray">
          <a:xfrm>
            <a:off x="3562563" y="4100249"/>
            <a:ext cx="2900941" cy="2205093"/>
          </a:xfrm>
          <a:prstGeom prst="roundRect">
            <a:avLst/>
          </a:prstGeom>
          <a:solidFill>
            <a:schemeClr val="bg1">
              <a:lumMod val="95000"/>
            </a:schemeClr>
          </a:solidFill>
          <a:ln w="6350" algn="ctr">
            <a:solidFill>
              <a:schemeClr val="tx1"/>
            </a:solidFill>
            <a:prstDash val="sysDash"/>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2" name="TextBox 61"/>
          <p:cNvSpPr txBox="1"/>
          <p:nvPr/>
        </p:nvSpPr>
        <p:spPr>
          <a:xfrm>
            <a:off x="3848509" y="6186408"/>
            <a:ext cx="2184732" cy="1230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b="1" kern="0" dirty="0">
                <a:ea typeface="Arial Unicode MS" pitchFamily="34" charset="-128"/>
                <a:cs typeface="Arial Unicode MS" pitchFamily="34" charset="-128"/>
              </a:rPr>
              <a:t>K8S Node 10.125.0.136 (64 Cores / 512 TB)</a:t>
            </a:r>
          </a:p>
        </p:txBody>
      </p:sp>
      <p:sp>
        <p:nvSpPr>
          <p:cNvPr id="66" name="TextBox 65"/>
          <p:cNvSpPr txBox="1"/>
          <p:nvPr/>
        </p:nvSpPr>
        <p:spPr>
          <a:xfrm>
            <a:off x="7098275" y="6178597"/>
            <a:ext cx="2181182" cy="1230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b="1" kern="0" dirty="0">
                <a:ea typeface="Arial Unicode MS" pitchFamily="34" charset="-128"/>
                <a:cs typeface="Arial Unicode MS" pitchFamily="34" charset="-128"/>
              </a:rPr>
              <a:t>K8S Node 10.125.0.137 (64 Cores / 512 GB)</a:t>
            </a:r>
          </a:p>
        </p:txBody>
      </p:sp>
      <p:sp>
        <p:nvSpPr>
          <p:cNvPr id="72" name="TextBox 71"/>
          <p:cNvSpPr txBox="1"/>
          <p:nvPr/>
        </p:nvSpPr>
        <p:spPr>
          <a:xfrm>
            <a:off x="611285" y="3623117"/>
            <a:ext cx="2089423" cy="1230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b="1" kern="0" dirty="0">
                <a:ea typeface="Arial Unicode MS" pitchFamily="34" charset="-128"/>
                <a:cs typeface="Arial Unicode MS" pitchFamily="34" charset="-128"/>
              </a:rPr>
              <a:t>K8S Node 10.125.0.132 (80 Cores / 1 TB)</a:t>
            </a:r>
          </a:p>
        </p:txBody>
      </p:sp>
      <p:sp>
        <p:nvSpPr>
          <p:cNvPr id="73" name="Oval 72"/>
          <p:cNvSpPr/>
          <p:nvPr/>
        </p:nvSpPr>
        <p:spPr bwMode="gray">
          <a:xfrm>
            <a:off x="481693" y="2152449"/>
            <a:ext cx="778821" cy="368679"/>
          </a:xfrm>
          <a:prstGeom prst="ellipse">
            <a:avLst/>
          </a:prstGeom>
          <a:solidFill>
            <a:schemeClr val="accent3">
              <a:lumMod val="20000"/>
              <a:lumOff val="80000"/>
            </a:schemeClr>
          </a:solidFill>
          <a:ln w="9525"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74" name="TextBox 73"/>
          <p:cNvSpPr txBox="1"/>
          <p:nvPr/>
        </p:nvSpPr>
        <p:spPr>
          <a:xfrm>
            <a:off x="569036" y="2277349"/>
            <a:ext cx="633837" cy="1230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Spark Worker</a:t>
            </a:r>
          </a:p>
        </p:txBody>
      </p:sp>
      <p:sp>
        <p:nvSpPr>
          <p:cNvPr id="76" name="TextBox 75"/>
          <p:cNvSpPr txBox="1"/>
          <p:nvPr/>
        </p:nvSpPr>
        <p:spPr>
          <a:xfrm>
            <a:off x="3847639" y="3622733"/>
            <a:ext cx="2068294" cy="1230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b="1" kern="0" dirty="0">
                <a:ea typeface="Arial Unicode MS" pitchFamily="34" charset="-128"/>
                <a:cs typeface="Arial Unicode MS" pitchFamily="34" charset="-128"/>
              </a:rPr>
              <a:t>K8S Node 10.125.0.133 (80 Cores / 1 TB)</a:t>
            </a:r>
          </a:p>
        </p:txBody>
      </p:sp>
      <p:sp>
        <p:nvSpPr>
          <p:cNvPr id="77" name="Oval 76"/>
          <p:cNvSpPr/>
          <p:nvPr/>
        </p:nvSpPr>
        <p:spPr bwMode="gray">
          <a:xfrm>
            <a:off x="4077629" y="2709939"/>
            <a:ext cx="778821" cy="368679"/>
          </a:xfrm>
          <a:prstGeom prst="ellipse">
            <a:avLst/>
          </a:prstGeom>
          <a:solidFill>
            <a:schemeClr val="accent3">
              <a:lumMod val="20000"/>
              <a:lumOff val="80000"/>
            </a:schemeClr>
          </a:solidFill>
          <a:ln w="9525"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b="1" kern="0" dirty="0" err="1">
              <a:solidFill>
                <a:schemeClr val="accent1">
                  <a:lumMod val="40000"/>
                  <a:lumOff val="60000"/>
                </a:schemeClr>
              </a:solidFill>
              <a:ea typeface="Arial Unicode MS" pitchFamily="34" charset="-128"/>
              <a:cs typeface="Arial Unicode MS" pitchFamily="34" charset="-128"/>
            </a:endParaRPr>
          </a:p>
        </p:txBody>
      </p:sp>
      <p:sp>
        <p:nvSpPr>
          <p:cNvPr id="78" name="TextBox 77"/>
          <p:cNvSpPr txBox="1"/>
          <p:nvPr/>
        </p:nvSpPr>
        <p:spPr>
          <a:xfrm>
            <a:off x="4164972" y="2834839"/>
            <a:ext cx="633837" cy="1230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Spark Worker</a:t>
            </a:r>
          </a:p>
        </p:txBody>
      </p:sp>
      <p:sp>
        <p:nvSpPr>
          <p:cNvPr id="80" name="TextBox 79"/>
          <p:cNvSpPr txBox="1"/>
          <p:nvPr/>
        </p:nvSpPr>
        <p:spPr>
          <a:xfrm>
            <a:off x="7083993" y="3617817"/>
            <a:ext cx="1961383" cy="1230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b="1" kern="0" dirty="0">
                <a:ea typeface="Arial Unicode MS" pitchFamily="34" charset="-128"/>
                <a:cs typeface="Arial Unicode MS" pitchFamily="34" charset="-128"/>
              </a:rPr>
              <a:t>K8S Node 10.125.0.134 (80 Cores / 1 TB)</a:t>
            </a:r>
          </a:p>
        </p:txBody>
      </p:sp>
      <p:sp>
        <p:nvSpPr>
          <p:cNvPr id="81" name="Oval 80"/>
          <p:cNvSpPr/>
          <p:nvPr/>
        </p:nvSpPr>
        <p:spPr bwMode="gray">
          <a:xfrm>
            <a:off x="7612619" y="1945837"/>
            <a:ext cx="778821" cy="368679"/>
          </a:xfrm>
          <a:prstGeom prst="ellipse">
            <a:avLst/>
          </a:prstGeom>
          <a:solidFill>
            <a:schemeClr val="accent3">
              <a:lumMod val="20000"/>
              <a:lumOff val="80000"/>
            </a:schemeClr>
          </a:solidFill>
          <a:ln w="9525"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b="1" kern="0" dirty="0" err="1">
              <a:solidFill>
                <a:schemeClr val="accent1">
                  <a:lumMod val="40000"/>
                  <a:lumOff val="60000"/>
                </a:schemeClr>
              </a:solidFill>
              <a:ea typeface="Arial Unicode MS" pitchFamily="34" charset="-128"/>
              <a:cs typeface="Arial Unicode MS" pitchFamily="34" charset="-128"/>
            </a:endParaRPr>
          </a:p>
        </p:txBody>
      </p:sp>
      <p:sp>
        <p:nvSpPr>
          <p:cNvPr id="82" name="TextBox 81"/>
          <p:cNvSpPr txBox="1"/>
          <p:nvPr/>
        </p:nvSpPr>
        <p:spPr>
          <a:xfrm>
            <a:off x="7699961" y="2070737"/>
            <a:ext cx="633837" cy="1230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Spark Worker</a:t>
            </a:r>
          </a:p>
        </p:txBody>
      </p:sp>
      <p:sp>
        <p:nvSpPr>
          <p:cNvPr id="83" name="Oval 82"/>
          <p:cNvSpPr/>
          <p:nvPr/>
        </p:nvSpPr>
        <p:spPr bwMode="gray">
          <a:xfrm>
            <a:off x="3749660" y="4886810"/>
            <a:ext cx="778821" cy="368679"/>
          </a:xfrm>
          <a:prstGeom prst="ellipse">
            <a:avLst/>
          </a:prstGeom>
          <a:solidFill>
            <a:schemeClr val="accent3">
              <a:lumMod val="20000"/>
              <a:lumOff val="80000"/>
            </a:schemeClr>
          </a:solidFill>
          <a:ln w="19050"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84" name="TextBox 83"/>
          <p:cNvSpPr txBox="1"/>
          <p:nvPr/>
        </p:nvSpPr>
        <p:spPr>
          <a:xfrm>
            <a:off x="3837002" y="5011710"/>
            <a:ext cx="633837" cy="1230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Spark Worker</a:t>
            </a:r>
          </a:p>
        </p:txBody>
      </p:sp>
      <p:sp>
        <p:nvSpPr>
          <p:cNvPr id="85" name="Oval 84"/>
          <p:cNvSpPr/>
          <p:nvPr/>
        </p:nvSpPr>
        <p:spPr bwMode="gray">
          <a:xfrm>
            <a:off x="6996913" y="4376206"/>
            <a:ext cx="778821" cy="368679"/>
          </a:xfrm>
          <a:prstGeom prst="ellipse">
            <a:avLst/>
          </a:prstGeom>
          <a:solidFill>
            <a:schemeClr val="accent3">
              <a:lumMod val="20000"/>
              <a:lumOff val="80000"/>
            </a:schemeClr>
          </a:solidFill>
          <a:ln w="19050"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86" name="TextBox 85"/>
          <p:cNvSpPr txBox="1"/>
          <p:nvPr/>
        </p:nvSpPr>
        <p:spPr>
          <a:xfrm>
            <a:off x="7084256" y="4501105"/>
            <a:ext cx="633837" cy="1230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Spark Worker</a:t>
            </a:r>
          </a:p>
        </p:txBody>
      </p:sp>
      <p:sp>
        <p:nvSpPr>
          <p:cNvPr id="87" name="Oval 86"/>
          <p:cNvSpPr/>
          <p:nvPr/>
        </p:nvSpPr>
        <p:spPr bwMode="gray">
          <a:xfrm>
            <a:off x="2089511" y="2164125"/>
            <a:ext cx="778821" cy="368679"/>
          </a:xfrm>
          <a:prstGeom prst="ellipse">
            <a:avLst/>
          </a:prstGeom>
          <a:solidFill>
            <a:schemeClr val="accent3">
              <a:lumMod val="20000"/>
              <a:lumOff val="80000"/>
            </a:schemeClr>
          </a:solidFill>
          <a:ln w="19050"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88" name="TextBox 87"/>
          <p:cNvSpPr txBox="1"/>
          <p:nvPr/>
        </p:nvSpPr>
        <p:spPr>
          <a:xfrm>
            <a:off x="2223260" y="2227055"/>
            <a:ext cx="511321" cy="246164"/>
          </a:xfrm>
          <a:prstGeom prst="rect">
            <a:avLst/>
          </a:prstGeom>
          <a:solidFill>
            <a:schemeClr val="accent3">
              <a:lumMod val="20000"/>
              <a:lumOff val="80000"/>
            </a:schemeClr>
          </a:solid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HDFS </a:t>
            </a:r>
            <a:r>
              <a:rPr lang="en-US" sz="800" kern="0" dirty="0" err="1">
                <a:ea typeface="Arial Unicode MS" pitchFamily="34" charset="-128"/>
                <a:cs typeface="Arial Unicode MS" pitchFamily="34" charset="-128"/>
              </a:rPr>
              <a:t>DataNode</a:t>
            </a:r>
            <a:endParaRPr lang="en-US" sz="800" kern="0" dirty="0">
              <a:ea typeface="Arial Unicode MS" pitchFamily="34" charset="-128"/>
              <a:cs typeface="Arial Unicode MS" pitchFamily="34" charset="-128"/>
            </a:endParaRPr>
          </a:p>
        </p:txBody>
      </p:sp>
      <p:sp>
        <p:nvSpPr>
          <p:cNvPr id="89" name="Oval 88"/>
          <p:cNvSpPr/>
          <p:nvPr/>
        </p:nvSpPr>
        <p:spPr bwMode="gray">
          <a:xfrm>
            <a:off x="5439428" y="1904030"/>
            <a:ext cx="778821" cy="368679"/>
          </a:xfrm>
          <a:prstGeom prst="ellipse">
            <a:avLst/>
          </a:prstGeom>
          <a:solidFill>
            <a:schemeClr val="accent3">
              <a:lumMod val="20000"/>
              <a:lumOff val="80000"/>
            </a:schemeClr>
          </a:solidFill>
          <a:ln w="9525"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90" name="TextBox 89"/>
          <p:cNvSpPr txBox="1"/>
          <p:nvPr/>
        </p:nvSpPr>
        <p:spPr>
          <a:xfrm>
            <a:off x="5573177" y="1966960"/>
            <a:ext cx="511321" cy="246164"/>
          </a:xfrm>
          <a:prstGeom prst="rect">
            <a:avLst/>
          </a:prstGeom>
          <a:solidFill>
            <a:schemeClr val="accent3">
              <a:lumMod val="20000"/>
              <a:lumOff val="80000"/>
            </a:schemeClr>
          </a:solid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HDFS </a:t>
            </a:r>
            <a:r>
              <a:rPr lang="en-US" sz="800" kern="0" dirty="0" err="1">
                <a:ea typeface="Arial Unicode MS" pitchFamily="34" charset="-128"/>
                <a:cs typeface="Arial Unicode MS" pitchFamily="34" charset="-128"/>
              </a:rPr>
              <a:t>DataNode</a:t>
            </a:r>
            <a:endParaRPr lang="en-US" sz="800" kern="0" dirty="0">
              <a:ea typeface="Arial Unicode MS" pitchFamily="34" charset="-128"/>
              <a:cs typeface="Arial Unicode MS" pitchFamily="34" charset="-128"/>
            </a:endParaRPr>
          </a:p>
        </p:txBody>
      </p:sp>
      <p:sp>
        <p:nvSpPr>
          <p:cNvPr id="91" name="Oval 90"/>
          <p:cNvSpPr/>
          <p:nvPr/>
        </p:nvSpPr>
        <p:spPr bwMode="gray">
          <a:xfrm>
            <a:off x="7944388" y="2428223"/>
            <a:ext cx="778821" cy="368679"/>
          </a:xfrm>
          <a:prstGeom prst="ellipse">
            <a:avLst/>
          </a:prstGeom>
          <a:solidFill>
            <a:schemeClr val="accent3">
              <a:lumMod val="20000"/>
              <a:lumOff val="80000"/>
            </a:schemeClr>
          </a:solidFill>
          <a:ln w="9525"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92" name="TextBox 91"/>
          <p:cNvSpPr txBox="1"/>
          <p:nvPr/>
        </p:nvSpPr>
        <p:spPr>
          <a:xfrm>
            <a:off x="8078137" y="2491154"/>
            <a:ext cx="511321" cy="246164"/>
          </a:xfrm>
          <a:prstGeom prst="rect">
            <a:avLst/>
          </a:prstGeom>
          <a:solidFill>
            <a:schemeClr val="accent3">
              <a:lumMod val="20000"/>
              <a:lumOff val="80000"/>
            </a:schemeClr>
          </a:solid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HDFS </a:t>
            </a:r>
            <a:r>
              <a:rPr lang="en-US" sz="800" kern="0" dirty="0" err="1">
                <a:ea typeface="Arial Unicode MS" pitchFamily="34" charset="-128"/>
                <a:cs typeface="Arial Unicode MS" pitchFamily="34" charset="-128"/>
              </a:rPr>
              <a:t>DataNode</a:t>
            </a:r>
            <a:endParaRPr lang="en-US" sz="800" kern="0" dirty="0">
              <a:ea typeface="Arial Unicode MS" pitchFamily="34" charset="-128"/>
              <a:cs typeface="Arial Unicode MS" pitchFamily="34" charset="-128"/>
            </a:endParaRPr>
          </a:p>
        </p:txBody>
      </p:sp>
      <p:sp>
        <p:nvSpPr>
          <p:cNvPr id="93" name="Oval 92"/>
          <p:cNvSpPr/>
          <p:nvPr/>
        </p:nvSpPr>
        <p:spPr bwMode="gray">
          <a:xfrm>
            <a:off x="6839181" y="4827370"/>
            <a:ext cx="778821" cy="368679"/>
          </a:xfrm>
          <a:prstGeom prst="ellipse">
            <a:avLst/>
          </a:prstGeom>
          <a:solidFill>
            <a:schemeClr val="accent3">
              <a:lumMod val="20000"/>
              <a:lumOff val="80000"/>
            </a:schemeClr>
          </a:solidFill>
          <a:ln w="19050"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94" name="TextBox 93"/>
          <p:cNvSpPr txBox="1"/>
          <p:nvPr/>
        </p:nvSpPr>
        <p:spPr>
          <a:xfrm>
            <a:off x="6972930" y="4890300"/>
            <a:ext cx="511321" cy="246164"/>
          </a:xfrm>
          <a:prstGeom prst="rect">
            <a:avLst/>
          </a:prstGeom>
          <a:solidFill>
            <a:schemeClr val="accent3">
              <a:lumMod val="20000"/>
              <a:lumOff val="80000"/>
            </a:schemeClr>
          </a:solid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HDFS </a:t>
            </a:r>
            <a:r>
              <a:rPr lang="en-US" sz="800" kern="0" dirty="0" err="1">
                <a:ea typeface="Arial Unicode MS" pitchFamily="34" charset="-128"/>
                <a:cs typeface="Arial Unicode MS" pitchFamily="34" charset="-128"/>
              </a:rPr>
              <a:t>DataNode</a:t>
            </a:r>
            <a:endParaRPr lang="en-US" sz="800" kern="0" dirty="0">
              <a:ea typeface="Arial Unicode MS" pitchFamily="34" charset="-128"/>
              <a:cs typeface="Arial Unicode MS" pitchFamily="34" charset="-128"/>
            </a:endParaRPr>
          </a:p>
        </p:txBody>
      </p:sp>
      <p:sp>
        <p:nvSpPr>
          <p:cNvPr id="95" name="Oval 94"/>
          <p:cNvSpPr/>
          <p:nvPr/>
        </p:nvSpPr>
        <p:spPr bwMode="gray">
          <a:xfrm>
            <a:off x="3703254" y="4242224"/>
            <a:ext cx="778821" cy="368679"/>
          </a:xfrm>
          <a:prstGeom prst="ellipse">
            <a:avLst/>
          </a:prstGeom>
          <a:solidFill>
            <a:schemeClr val="accent3">
              <a:lumMod val="20000"/>
              <a:lumOff val="80000"/>
            </a:schemeClr>
          </a:solidFill>
          <a:ln w="19050"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96" name="TextBox 95"/>
          <p:cNvSpPr txBox="1"/>
          <p:nvPr/>
        </p:nvSpPr>
        <p:spPr>
          <a:xfrm>
            <a:off x="3837003" y="4305154"/>
            <a:ext cx="511321" cy="246164"/>
          </a:xfrm>
          <a:prstGeom prst="rect">
            <a:avLst/>
          </a:prstGeom>
          <a:solidFill>
            <a:schemeClr val="accent3">
              <a:lumMod val="20000"/>
              <a:lumOff val="80000"/>
            </a:schemeClr>
          </a:solid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HDFS </a:t>
            </a:r>
            <a:r>
              <a:rPr lang="en-US" sz="800" kern="0" dirty="0" err="1">
                <a:ea typeface="Arial Unicode MS" pitchFamily="34" charset="-128"/>
                <a:cs typeface="Arial Unicode MS" pitchFamily="34" charset="-128"/>
              </a:rPr>
              <a:t>DataNode</a:t>
            </a:r>
            <a:endParaRPr lang="en-US" sz="800" kern="0" dirty="0">
              <a:ea typeface="Arial Unicode MS" pitchFamily="34" charset="-128"/>
              <a:cs typeface="Arial Unicode MS" pitchFamily="34" charset="-128"/>
            </a:endParaRPr>
          </a:p>
        </p:txBody>
      </p:sp>
      <p:sp>
        <p:nvSpPr>
          <p:cNvPr id="97" name="Oval 96"/>
          <p:cNvSpPr/>
          <p:nvPr/>
        </p:nvSpPr>
        <p:spPr bwMode="gray">
          <a:xfrm>
            <a:off x="2095372" y="4819375"/>
            <a:ext cx="778821" cy="368679"/>
          </a:xfrm>
          <a:prstGeom prst="ellipse">
            <a:avLst/>
          </a:prstGeom>
          <a:solidFill>
            <a:schemeClr val="accent3">
              <a:lumMod val="20000"/>
              <a:lumOff val="80000"/>
            </a:schemeClr>
          </a:solidFill>
          <a:ln w="19050"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98" name="TextBox 97"/>
          <p:cNvSpPr txBox="1"/>
          <p:nvPr/>
        </p:nvSpPr>
        <p:spPr>
          <a:xfrm>
            <a:off x="2229121" y="4882305"/>
            <a:ext cx="511321" cy="246164"/>
          </a:xfrm>
          <a:prstGeom prst="rect">
            <a:avLst/>
          </a:prstGeom>
          <a:solidFill>
            <a:schemeClr val="accent3">
              <a:lumMod val="20000"/>
              <a:lumOff val="80000"/>
            </a:schemeClr>
          </a:solidFill>
          <a:ln>
            <a:noFill/>
          </a:ln>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HDFS </a:t>
            </a:r>
            <a:r>
              <a:rPr lang="en-US" sz="800" kern="0" dirty="0" err="1">
                <a:ea typeface="Arial Unicode MS" pitchFamily="34" charset="-128"/>
                <a:cs typeface="Arial Unicode MS" pitchFamily="34" charset="-128"/>
              </a:rPr>
              <a:t>DataNode</a:t>
            </a:r>
            <a:endParaRPr lang="en-US" sz="800" kern="0" dirty="0">
              <a:ea typeface="Arial Unicode MS" pitchFamily="34" charset="-128"/>
              <a:cs typeface="Arial Unicode MS" pitchFamily="34" charset="-128"/>
            </a:endParaRPr>
          </a:p>
        </p:txBody>
      </p:sp>
      <p:sp>
        <p:nvSpPr>
          <p:cNvPr id="99" name="Oval 98"/>
          <p:cNvSpPr/>
          <p:nvPr/>
        </p:nvSpPr>
        <p:spPr bwMode="gray">
          <a:xfrm>
            <a:off x="4890724" y="2946262"/>
            <a:ext cx="778821" cy="368679"/>
          </a:xfrm>
          <a:prstGeom prst="ellipse">
            <a:avLst/>
          </a:prstGeom>
          <a:solidFill>
            <a:schemeClr val="accent5">
              <a:lumMod val="20000"/>
              <a:lumOff val="8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00" name="TextBox 99"/>
          <p:cNvSpPr txBox="1"/>
          <p:nvPr/>
        </p:nvSpPr>
        <p:spPr>
          <a:xfrm>
            <a:off x="4978066" y="3071161"/>
            <a:ext cx="633837" cy="1230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Kafka Broker</a:t>
            </a:r>
          </a:p>
        </p:txBody>
      </p:sp>
      <p:sp>
        <p:nvSpPr>
          <p:cNvPr id="101" name="Oval 100"/>
          <p:cNvSpPr/>
          <p:nvPr/>
        </p:nvSpPr>
        <p:spPr bwMode="gray">
          <a:xfrm>
            <a:off x="687026" y="4334255"/>
            <a:ext cx="778821" cy="368679"/>
          </a:xfrm>
          <a:prstGeom prst="ellipse">
            <a:avLst/>
          </a:prstGeom>
          <a:solidFill>
            <a:schemeClr val="accent5">
              <a:lumMod val="20000"/>
              <a:lumOff val="8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02" name="TextBox 101"/>
          <p:cNvSpPr txBox="1"/>
          <p:nvPr/>
        </p:nvSpPr>
        <p:spPr>
          <a:xfrm>
            <a:off x="774368" y="4459155"/>
            <a:ext cx="633837" cy="1230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Kafka Broker</a:t>
            </a:r>
          </a:p>
        </p:txBody>
      </p:sp>
      <p:sp>
        <p:nvSpPr>
          <p:cNvPr id="103" name="Oval 102"/>
          <p:cNvSpPr/>
          <p:nvPr/>
        </p:nvSpPr>
        <p:spPr bwMode="gray">
          <a:xfrm>
            <a:off x="2353163" y="2585277"/>
            <a:ext cx="778821" cy="368679"/>
          </a:xfrm>
          <a:prstGeom prst="ellipse">
            <a:avLst/>
          </a:prstGeom>
          <a:solidFill>
            <a:schemeClr val="accent5">
              <a:lumMod val="20000"/>
              <a:lumOff val="8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04" name="TextBox 103"/>
          <p:cNvSpPr txBox="1"/>
          <p:nvPr/>
        </p:nvSpPr>
        <p:spPr>
          <a:xfrm>
            <a:off x="2501470" y="2708075"/>
            <a:ext cx="633837" cy="123083"/>
          </a:xfrm>
          <a:prstGeom prst="rect">
            <a:avLst/>
          </a:prstGeom>
          <a:solidFill>
            <a:schemeClr val="accent5">
              <a:lumMod val="20000"/>
              <a:lumOff val="80000"/>
            </a:schemeClr>
          </a:solidFill>
        </p:spPr>
        <p:txBody>
          <a:bodyPr wrap="square" lIns="0" tIns="0" rIns="0" bIns="0" rtlCol="0">
            <a:spAutoFit/>
          </a:bodyPr>
          <a:lstStyle/>
          <a:p>
            <a:pP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Zookeeper</a:t>
            </a:r>
          </a:p>
        </p:txBody>
      </p:sp>
      <p:sp>
        <p:nvSpPr>
          <p:cNvPr id="105" name="Oval 104"/>
          <p:cNvSpPr/>
          <p:nvPr/>
        </p:nvSpPr>
        <p:spPr bwMode="gray">
          <a:xfrm>
            <a:off x="3866141" y="5403297"/>
            <a:ext cx="778821" cy="368679"/>
          </a:xfrm>
          <a:prstGeom prst="ellipse">
            <a:avLst/>
          </a:prstGeom>
          <a:solidFill>
            <a:schemeClr val="accent5">
              <a:lumMod val="20000"/>
              <a:lumOff val="8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06" name="TextBox 105"/>
          <p:cNvSpPr txBox="1"/>
          <p:nvPr/>
        </p:nvSpPr>
        <p:spPr>
          <a:xfrm>
            <a:off x="4014447" y="5526095"/>
            <a:ext cx="633837" cy="123083"/>
          </a:xfrm>
          <a:prstGeom prst="rect">
            <a:avLst/>
          </a:prstGeom>
          <a:solidFill>
            <a:schemeClr val="accent5">
              <a:lumMod val="20000"/>
              <a:lumOff val="80000"/>
            </a:schemeClr>
          </a:solidFill>
        </p:spPr>
        <p:txBody>
          <a:bodyPr wrap="square" lIns="0" tIns="0" rIns="0" bIns="0" rtlCol="0">
            <a:spAutoFit/>
          </a:bodyPr>
          <a:lstStyle/>
          <a:p>
            <a:pP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Zookeeper</a:t>
            </a:r>
          </a:p>
        </p:txBody>
      </p:sp>
      <p:sp>
        <p:nvSpPr>
          <p:cNvPr id="107" name="Oval 106"/>
          <p:cNvSpPr/>
          <p:nvPr/>
        </p:nvSpPr>
        <p:spPr bwMode="gray">
          <a:xfrm>
            <a:off x="4841511" y="5009340"/>
            <a:ext cx="778821" cy="368679"/>
          </a:xfrm>
          <a:prstGeom prst="ellipse">
            <a:avLst/>
          </a:prstGeom>
          <a:solidFill>
            <a:schemeClr val="bg2">
              <a:lumMod val="9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08" name="TextBox 107"/>
          <p:cNvSpPr txBox="1"/>
          <p:nvPr/>
        </p:nvSpPr>
        <p:spPr>
          <a:xfrm>
            <a:off x="4902475" y="5076976"/>
            <a:ext cx="633837"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TensorFlow Serving</a:t>
            </a:r>
          </a:p>
        </p:txBody>
      </p:sp>
      <p:sp>
        <p:nvSpPr>
          <p:cNvPr id="109" name="Oval 108"/>
          <p:cNvSpPr/>
          <p:nvPr/>
        </p:nvSpPr>
        <p:spPr bwMode="gray">
          <a:xfrm>
            <a:off x="508072" y="4957374"/>
            <a:ext cx="778821" cy="368679"/>
          </a:xfrm>
          <a:prstGeom prst="ellipse">
            <a:avLst/>
          </a:prstGeom>
          <a:solidFill>
            <a:schemeClr val="bg2">
              <a:lumMod val="9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10" name="TextBox 109"/>
          <p:cNvSpPr txBox="1"/>
          <p:nvPr/>
        </p:nvSpPr>
        <p:spPr>
          <a:xfrm>
            <a:off x="569036" y="5025010"/>
            <a:ext cx="633837"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TensorFlow Serving</a:t>
            </a:r>
          </a:p>
        </p:txBody>
      </p:sp>
      <p:sp>
        <p:nvSpPr>
          <p:cNvPr id="111" name="Oval 110"/>
          <p:cNvSpPr/>
          <p:nvPr/>
        </p:nvSpPr>
        <p:spPr bwMode="gray">
          <a:xfrm>
            <a:off x="8734212" y="5081152"/>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12" name="TextBox 111"/>
          <p:cNvSpPr txBox="1"/>
          <p:nvPr/>
        </p:nvSpPr>
        <p:spPr>
          <a:xfrm>
            <a:off x="8801700" y="5119305"/>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13" name="Oval 112"/>
          <p:cNvSpPr/>
          <p:nvPr/>
        </p:nvSpPr>
        <p:spPr bwMode="gray">
          <a:xfrm>
            <a:off x="7869416" y="5225021"/>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14" name="TextBox 113"/>
          <p:cNvSpPr txBox="1"/>
          <p:nvPr/>
        </p:nvSpPr>
        <p:spPr>
          <a:xfrm>
            <a:off x="7936904" y="5263174"/>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15" name="Oval 114"/>
          <p:cNvSpPr/>
          <p:nvPr/>
        </p:nvSpPr>
        <p:spPr bwMode="gray">
          <a:xfrm>
            <a:off x="7688726" y="3104658"/>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16" name="TextBox 115"/>
          <p:cNvSpPr txBox="1"/>
          <p:nvPr/>
        </p:nvSpPr>
        <p:spPr>
          <a:xfrm>
            <a:off x="7756214" y="3142811"/>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17" name="Oval 116"/>
          <p:cNvSpPr/>
          <p:nvPr/>
        </p:nvSpPr>
        <p:spPr bwMode="gray">
          <a:xfrm>
            <a:off x="8521969" y="2019810"/>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18" name="TextBox 117"/>
          <p:cNvSpPr txBox="1"/>
          <p:nvPr/>
        </p:nvSpPr>
        <p:spPr>
          <a:xfrm>
            <a:off x="8589457" y="2057963"/>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19" name="Oval 118"/>
          <p:cNvSpPr/>
          <p:nvPr/>
        </p:nvSpPr>
        <p:spPr bwMode="gray">
          <a:xfrm>
            <a:off x="8701745" y="4364695"/>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20" name="TextBox 119"/>
          <p:cNvSpPr txBox="1"/>
          <p:nvPr/>
        </p:nvSpPr>
        <p:spPr>
          <a:xfrm>
            <a:off x="8769233" y="4402848"/>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21" name="Oval 120"/>
          <p:cNvSpPr/>
          <p:nvPr/>
        </p:nvSpPr>
        <p:spPr bwMode="gray">
          <a:xfrm>
            <a:off x="7030786" y="5690829"/>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22" name="TextBox 121"/>
          <p:cNvSpPr txBox="1"/>
          <p:nvPr/>
        </p:nvSpPr>
        <p:spPr>
          <a:xfrm>
            <a:off x="7098274" y="5728982"/>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23" name="Oval 122"/>
          <p:cNvSpPr/>
          <p:nvPr/>
        </p:nvSpPr>
        <p:spPr bwMode="gray">
          <a:xfrm>
            <a:off x="5357967" y="4326543"/>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24" name="TextBox 123"/>
          <p:cNvSpPr txBox="1"/>
          <p:nvPr/>
        </p:nvSpPr>
        <p:spPr>
          <a:xfrm>
            <a:off x="5425455" y="4364696"/>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25" name="Oval 124"/>
          <p:cNvSpPr/>
          <p:nvPr/>
        </p:nvSpPr>
        <p:spPr bwMode="gray">
          <a:xfrm>
            <a:off x="4591835" y="5712390"/>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26" name="TextBox 125"/>
          <p:cNvSpPr txBox="1"/>
          <p:nvPr/>
        </p:nvSpPr>
        <p:spPr>
          <a:xfrm>
            <a:off x="4659323" y="5750543"/>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27" name="Oval 126"/>
          <p:cNvSpPr/>
          <p:nvPr/>
        </p:nvSpPr>
        <p:spPr bwMode="gray">
          <a:xfrm>
            <a:off x="3758754" y="3163263"/>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28" name="TextBox 127"/>
          <p:cNvSpPr txBox="1"/>
          <p:nvPr/>
        </p:nvSpPr>
        <p:spPr>
          <a:xfrm>
            <a:off x="3826242" y="3201416"/>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29" name="Oval 128"/>
          <p:cNvSpPr/>
          <p:nvPr/>
        </p:nvSpPr>
        <p:spPr bwMode="gray">
          <a:xfrm>
            <a:off x="1347880" y="2428918"/>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30" name="TextBox 129"/>
          <p:cNvSpPr txBox="1"/>
          <p:nvPr/>
        </p:nvSpPr>
        <p:spPr>
          <a:xfrm>
            <a:off x="1415368" y="2467071"/>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31" name="Oval 130"/>
          <p:cNvSpPr/>
          <p:nvPr/>
        </p:nvSpPr>
        <p:spPr bwMode="gray">
          <a:xfrm>
            <a:off x="6867671" y="5259740"/>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32" name="TextBox 131"/>
          <p:cNvSpPr txBox="1"/>
          <p:nvPr/>
        </p:nvSpPr>
        <p:spPr>
          <a:xfrm>
            <a:off x="6935159" y="5297893"/>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33" name="Oval 132"/>
          <p:cNvSpPr/>
          <p:nvPr/>
        </p:nvSpPr>
        <p:spPr bwMode="gray">
          <a:xfrm>
            <a:off x="8860699" y="2462334"/>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34" name="TextBox 133"/>
          <p:cNvSpPr txBox="1"/>
          <p:nvPr/>
        </p:nvSpPr>
        <p:spPr>
          <a:xfrm>
            <a:off x="8928187" y="2500486"/>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35" name="Oval 134"/>
          <p:cNvSpPr/>
          <p:nvPr/>
        </p:nvSpPr>
        <p:spPr bwMode="gray">
          <a:xfrm>
            <a:off x="1289432" y="4703306"/>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36" name="TextBox 135"/>
          <p:cNvSpPr txBox="1"/>
          <p:nvPr/>
        </p:nvSpPr>
        <p:spPr>
          <a:xfrm>
            <a:off x="1356920" y="4741459"/>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37" name="Oval 136"/>
          <p:cNvSpPr/>
          <p:nvPr/>
        </p:nvSpPr>
        <p:spPr bwMode="gray">
          <a:xfrm>
            <a:off x="1201776" y="3153638"/>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38" name="TextBox 137"/>
          <p:cNvSpPr txBox="1"/>
          <p:nvPr/>
        </p:nvSpPr>
        <p:spPr>
          <a:xfrm>
            <a:off x="1269264" y="3191790"/>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39" name="Oval 138"/>
          <p:cNvSpPr/>
          <p:nvPr/>
        </p:nvSpPr>
        <p:spPr bwMode="gray">
          <a:xfrm>
            <a:off x="559030" y="5487659"/>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40" name="TextBox 139"/>
          <p:cNvSpPr txBox="1"/>
          <p:nvPr/>
        </p:nvSpPr>
        <p:spPr>
          <a:xfrm>
            <a:off x="626519" y="5525812"/>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41" name="Oval 140"/>
          <p:cNvSpPr/>
          <p:nvPr/>
        </p:nvSpPr>
        <p:spPr bwMode="gray">
          <a:xfrm>
            <a:off x="5440071" y="2526183"/>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42" name="TextBox 141"/>
          <p:cNvSpPr txBox="1"/>
          <p:nvPr/>
        </p:nvSpPr>
        <p:spPr>
          <a:xfrm>
            <a:off x="5507559" y="2564336"/>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43" name="Oval 142"/>
          <p:cNvSpPr/>
          <p:nvPr/>
        </p:nvSpPr>
        <p:spPr bwMode="gray">
          <a:xfrm>
            <a:off x="6877866" y="2887000"/>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44" name="TextBox 143"/>
          <p:cNvSpPr txBox="1"/>
          <p:nvPr/>
        </p:nvSpPr>
        <p:spPr>
          <a:xfrm>
            <a:off x="6945354" y="2925153"/>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45" name="Oval 144"/>
          <p:cNvSpPr/>
          <p:nvPr/>
        </p:nvSpPr>
        <p:spPr bwMode="gray">
          <a:xfrm>
            <a:off x="650571" y="1653717"/>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46" name="TextBox 145"/>
          <p:cNvSpPr txBox="1"/>
          <p:nvPr/>
        </p:nvSpPr>
        <p:spPr>
          <a:xfrm>
            <a:off x="718059" y="1691870"/>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47" name="Oval 146"/>
          <p:cNvSpPr/>
          <p:nvPr/>
        </p:nvSpPr>
        <p:spPr bwMode="gray">
          <a:xfrm>
            <a:off x="4529386" y="4522161"/>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48" name="TextBox 147"/>
          <p:cNvSpPr txBox="1"/>
          <p:nvPr/>
        </p:nvSpPr>
        <p:spPr>
          <a:xfrm>
            <a:off x="4596874" y="4560314"/>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49" name="Oval 148"/>
          <p:cNvSpPr/>
          <p:nvPr/>
        </p:nvSpPr>
        <p:spPr bwMode="gray">
          <a:xfrm>
            <a:off x="4526856" y="2207916"/>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50" name="TextBox 149"/>
          <p:cNvSpPr txBox="1"/>
          <p:nvPr/>
        </p:nvSpPr>
        <p:spPr>
          <a:xfrm>
            <a:off x="4594344" y="2246069"/>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51" name="Oval 150"/>
          <p:cNvSpPr/>
          <p:nvPr/>
        </p:nvSpPr>
        <p:spPr bwMode="gray">
          <a:xfrm>
            <a:off x="1955760" y="4282639"/>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52" name="TextBox 151"/>
          <p:cNvSpPr txBox="1"/>
          <p:nvPr/>
        </p:nvSpPr>
        <p:spPr>
          <a:xfrm>
            <a:off x="2023248" y="4320792"/>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53" name="Oval 152"/>
          <p:cNvSpPr/>
          <p:nvPr/>
        </p:nvSpPr>
        <p:spPr bwMode="gray">
          <a:xfrm>
            <a:off x="4627154" y="1671976"/>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54" name="TextBox 153"/>
          <p:cNvSpPr txBox="1"/>
          <p:nvPr/>
        </p:nvSpPr>
        <p:spPr>
          <a:xfrm>
            <a:off x="4694642" y="1710128"/>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55" name="Oval 154"/>
          <p:cNvSpPr/>
          <p:nvPr/>
        </p:nvSpPr>
        <p:spPr bwMode="gray">
          <a:xfrm>
            <a:off x="6870589" y="1720911"/>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56" name="TextBox 155"/>
          <p:cNvSpPr txBox="1"/>
          <p:nvPr/>
        </p:nvSpPr>
        <p:spPr>
          <a:xfrm>
            <a:off x="6938078" y="1759064"/>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57" name="Oval 156"/>
          <p:cNvSpPr/>
          <p:nvPr/>
        </p:nvSpPr>
        <p:spPr bwMode="gray">
          <a:xfrm>
            <a:off x="5632062" y="4793627"/>
            <a:ext cx="778821" cy="368679"/>
          </a:xfrm>
          <a:prstGeom prst="ellipse">
            <a:avLst/>
          </a:prstGeom>
          <a:solidFill>
            <a:schemeClr val="accent4">
              <a:lumMod val="40000"/>
              <a:lumOff val="60000"/>
            </a:schemeClr>
          </a:solid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58" name="TextBox 157"/>
          <p:cNvSpPr txBox="1"/>
          <p:nvPr/>
        </p:nvSpPr>
        <p:spPr>
          <a:xfrm>
            <a:off x="5699550" y="4831780"/>
            <a:ext cx="677459"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Personal </a:t>
            </a:r>
            <a:r>
              <a:rPr lang="en-US" sz="800" kern="0" dirty="0" err="1">
                <a:ea typeface="Arial Unicode MS" pitchFamily="34" charset="-128"/>
                <a:cs typeface="Arial Unicode MS" pitchFamily="34" charset="-128"/>
              </a:rPr>
              <a:t>Jupyter</a:t>
            </a:r>
            <a:r>
              <a:rPr lang="en-US" sz="800" kern="0" dirty="0">
                <a:ea typeface="Arial Unicode MS" pitchFamily="34" charset="-128"/>
                <a:cs typeface="Arial Unicode MS" pitchFamily="34" charset="-128"/>
              </a:rPr>
              <a:t> Server</a:t>
            </a:r>
          </a:p>
        </p:txBody>
      </p:sp>
      <p:sp>
        <p:nvSpPr>
          <p:cNvPr id="160" name="TextBox 159"/>
          <p:cNvSpPr txBox="1"/>
          <p:nvPr/>
        </p:nvSpPr>
        <p:spPr>
          <a:xfrm>
            <a:off x="10188531" y="6207658"/>
            <a:ext cx="1163653" cy="1230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NFS Server 10.125.2.77</a:t>
            </a:r>
          </a:p>
        </p:txBody>
      </p:sp>
      <p:sp>
        <p:nvSpPr>
          <p:cNvPr id="169" name="Can 168"/>
          <p:cNvSpPr/>
          <p:nvPr/>
        </p:nvSpPr>
        <p:spPr bwMode="gray">
          <a:xfrm>
            <a:off x="2523012" y="3001074"/>
            <a:ext cx="593445" cy="639984"/>
          </a:xfrm>
          <a:prstGeom prst="can">
            <a:avLst/>
          </a:prstGeom>
          <a:solidFill>
            <a:schemeClr val="accent2">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800" b="1" kern="0" dirty="0">
                <a:ea typeface="Arial Unicode MS" pitchFamily="34" charset="-128"/>
                <a:cs typeface="Arial Unicode MS" pitchFamily="34" charset="-128"/>
              </a:rPr>
              <a:t>Local Storage HDFS</a:t>
            </a:r>
          </a:p>
        </p:txBody>
      </p:sp>
      <p:sp>
        <p:nvSpPr>
          <p:cNvPr id="170" name="Can 169"/>
          <p:cNvSpPr/>
          <p:nvPr/>
        </p:nvSpPr>
        <p:spPr bwMode="gray">
          <a:xfrm>
            <a:off x="9008288" y="5576738"/>
            <a:ext cx="593445" cy="639984"/>
          </a:xfrm>
          <a:prstGeom prst="can">
            <a:avLst/>
          </a:prstGeom>
          <a:solidFill>
            <a:schemeClr val="accent2">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800" b="1" kern="0" dirty="0">
                <a:ea typeface="Arial Unicode MS" pitchFamily="34" charset="-128"/>
                <a:cs typeface="Arial Unicode MS" pitchFamily="34" charset="-128"/>
              </a:rPr>
              <a:t>Local Storage HDFS</a:t>
            </a:r>
          </a:p>
        </p:txBody>
      </p:sp>
      <p:sp>
        <p:nvSpPr>
          <p:cNvPr id="171" name="Can 170"/>
          <p:cNvSpPr/>
          <p:nvPr/>
        </p:nvSpPr>
        <p:spPr bwMode="gray">
          <a:xfrm>
            <a:off x="9008288" y="3004505"/>
            <a:ext cx="593445" cy="639984"/>
          </a:xfrm>
          <a:prstGeom prst="can">
            <a:avLst/>
          </a:prstGeom>
          <a:solidFill>
            <a:schemeClr val="accent2">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800" b="1" kern="0" dirty="0">
                <a:ea typeface="Arial Unicode MS" pitchFamily="34" charset="-128"/>
                <a:cs typeface="Arial Unicode MS" pitchFamily="34" charset="-128"/>
              </a:rPr>
              <a:t>Local Storage HDFS</a:t>
            </a:r>
          </a:p>
        </p:txBody>
      </p:sp>
      <p:sp>
        <p:nvSpPr>
          <p:cNvPr id="172" name="Can 171"/>
          <p:cNvSpPr/>
          <p:nvPr/>
        </p:nvSpPr>
        <p:spPr bwMode="gray">
          <a:xfrm>
            <a:off x="5764184" y="3001074"/>
            <a:ext cx="593445" cy="639984"/>
          </a:xfrm>
          <a:prstGeom prst="can">
            <a:avLst/>
          </a:prstGeom>
          <a:solidFill>
            <a:schemeClr val="accent2">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800" b="1" kern="0" dirty="0">
                <a:ea typeface="Arial Unicode MS" pitchFamily="34" charset="-128"/>
                <a:cs typeface="Arial Unicode MS" pitchFamily="34" charset="-128"/>
              </a:rPr>
              <a:t>Local Storage HDFS</a:t>
            </a:r>
          </a:p>
        </p:txBody>
      </p:sp>
      <p:sp>
        <p:nvSpPr>
          <p:cNvPr id="173" name="Can 172"/>
          <p:cNvSpPr/>
          <p:nvPr/>
        </p:nvSpPr>
        <p:spPr bwMode="gray">
          <a:xfrm>
            <a:off x="5764184" y="5576738"/>
            <a:ext cx="593445" cy="639984"/>
          </a:xfrm>
          <a:prstGeom prst="can">
            <a:avLst/>
          </a:prstGeom>
          <a:solidFill>
            <a:schemeClr val="accent2">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800" b="1" kern="0" dirty="0">
                <a:ea typeface="Arial Unicode MS" pitchFamily="34" charset="-128"/>
                <a:cs typeface="Arial Unicode MS" pitchFamily="34" charset="-128"/>
              </a:rPr>
              <a:t>Local Storage HDFS</a:t>
            </a:r>
          </a:p>
        </p:txBody>
      </p:sp>
      <p:sp>
        <p:nvSpPr>
          <p:cNvPr id="174" name="Can 173"/>
          <p:cNvSpPr/>
          <p:nvPr/>
        </p:nvSpPr>
        <p:spPr bwMode="gray">
          <a:xfrm>
            <a:off x="2538106" y="5587635"/>
            <a:ext cx="593445" cy="639984"/>
          </a:xfrm>
          <a:prstGeom prst="can">
            <a:avLst/>
          </a:prstGeom>
          <a:solidFill>
            <a:schemeClr val="accent2">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800" b="1" kern="0" dirty="0">
                <a:ea typeface="Arial Unicode MS" pitchFamily="34" charset="-128"/>
                <a:cs typeface="Arial Unicode MS" pitchFamily="34" charset="-128"/>
              </a:rPr>
              <a:t>Local Storage HDFS</a:t>
            </a:r>
          </a:p>
        </p:txBody>
      </p:sp>
      <p:sp>
        <p:nvSpPr>
          <p:cNvPr id="175" name="Can 174"/>
          <p:cNvSpPr/>
          <p:nvPr/>
        </p:nvSpPr>
        <p:spPr bwMode="gray">
          <a:xfrm>
            <a:off x="10076729" y="4097032"/>
            <a:ext cx="1387257" cy="2053351"/>
          </a:xfrm>
          <a:prstGeom prst="can">
            <a:avLst/>
          </a:prstGeom>
          <a:solidFill>
            <a:schemeClr val="accent2">
              <a:lumMod val="60000"/>
              <a:lumOff val="40000"/>
            </a:schemeClr>
          </a:solidFill>
          <a:ln w="6350" algn="ctr">
            <a:noFill/>
            <a:miter lim="800000"/>
            <a:headEnd/>
            <a:tailEnd/>
          </a:ln>
        </p:spPr>
        <p:txBody>
          <a:bodyPr lIns="89979" tIns="71983" rIns="89979" bIns="71983" rtlCol="0" anchor="ctr"/>
          <a:lstStyle/>
          <a:p>
            <a:pPr defTabSz="914217" fontAlgn="base">
              <a:spcBef>
                <a:spcPct val="50000"/>
              </a:spcBef>
              <a:spcAft>
                <a:spcPct val="0"/>
              </a:spcAft>
              <a:buClr>
                <a:srgbClr val="F0AB00"/>
              </a:buClr>
              <a:buSzPct val="80000"/>
            </a:pPr>
            <a:endParaRPr lang="en-US" sz="900" b="1" kern="0" dirty="0">
              <a:ea typeface="Arial Unicode MS" pitchFamily="34" charset="-128"/>
              <a:cs typeface="Arial Unicode MS" pitchFamily="34" charset="-128"/>
            </a:endParaRPr>
          </a:p>
          <a:p>
            <a:pPr defTabSz="914217" fontAlgn="base">
              <a:spcBef>
                <a:spcPct val="50000"/>
              </a:spcBef>
              <a:spcAft>
                <a:spcPct val="0"/>
              </a:spcAft>
              <a:buClr>
                <a:srgbClr val="F0AB00"/>
              </a:buClr>
              <a:buSzPct val="80000"/>
            </a:pPr>
            <a:endParaRPr lang="en-US" sz="900" b="1" kern="0" dirty="0">
              <a:ea typeface="Arial Unicode MS" pitchFamily="34" charset="-128"/>
              <a:cs typeface="Arial Unicode MS" pitchFamily="34" charset="-128"/>
            </a:endParaRPr>
          </a:p>
          <a:p>
            <a:pPr defTabSz="914217" fontAlgn="base">
              <a:spcBef>
                <a:spcPct val="50000"/>
              </a:spcBef>
              <a:spcAft>
                <a:spcPct val="0"/>
              </a:spcAft>
              <a:buClr>
                <a:srgbClr val="F0AB00"/>
              </a:buClr>
              <a:buSzPct val="80000"/>
            </a:pPr>
            <a:r>
              <a:rPr lang="en-US" sz="1000" b="1" kern="0" dirty="0">
                <a:ea typeface="Arial Unicode MS" pitchFamily="34" charset="-128"/>
                <a:cs typeface="Arial Unicode MS" pitchFamily="34" charset="-128"/>
              </a:rPr>
              <a:t>/Public/Datasets</a:t>
            </a:r>
          </a:p>
          <a:p>
            <a:pPr defTabSz="914217" fontAlgn="base">
              <a:spcBef>
                <a:spcPct val="50000"/>
              </a:spcBef>
              <a:spcAft>
                <a:spcPct val="0"/>
              </a:spcAft>
              <a:buClr>
                <a:srgbClr val="F0AB00"/>
              </a:buClr>
              <a:buSzPct val="80000"/>
            </a:pPr>
            <a:r>
              <a:rPr lang="en-US" sz="1000" b="1" kern="0" dirty="0">
                <a:ea typeface="Arial Unicode MS" pitchFamily="34" charset="-128"/>
                <a:cs typeface="Arial Unicode MS" pitchFamily="34" charset="-128"/>
              </a:rPr>
              <a:t>/Public/Notebooks</a:t>
            </a:r>
          </a:p>
          <a:p>
            <a:pPr defTabSz="914217" fontAlgn="base">
              <a:spcBef>
                <a:spcPct val="50000"/>
              </a:spcBef>
              <a:spcAft>
                <a:spcPct val="0"/>
              </a:spcAft>
              <a:buClr>
                <a:srgbClr val="F0AB00"/>
              </a:buClr>
              <a:buSzPct val="80000"/>
            </a:pPr>
            <a:r>
              <a:rPr lang="en-US" sz="1000" b="1" kern="0" dirty="0">
                <a:ea typeface="Arial Unicode MS" pitchFamily="34" charset="-128"/>
                <a:cs typeface="Arial Unicode MS" pitchFamily="34" charset="-128"/>
              </a:rPr>
              <a:t>/</a:t>
            </a:r>
            <a:r>
              <a:rPr lang="en-US" sz="1000" b="1" kern="0" dirty="0" err="1">
                <a:ea typeface="Arial Unicode MS" pitchFamily="34" charset="-128"/>
                <a:cs typeface="Arial Unicode MS" pitchFamily="34" charset="-128"/>
              </a:rPr>
              <a:t>SharedContent</a:t>
            </a:r>
            <a:endParaRPr lang="en-US" sz="1000" b="1" kern="0" dirty="0">
              <a:ea typeface="Arial Unicode MS" pitchFamily="34" charset="-128"/>
              <a:cs typeface="Arial Unicode MS" pitchFamily="34" charset="-128"/>
            </a:endParaRPr>
          </a:p>
          <a:p>
            <a:pPr defTabSz="914217" fontAlgn="base">
              <a:spcBef>
                <a:spcPct val="50000"/>
              </a:spcBef>
              <a:spcAft>
                <a:spcPct val="0"/>
              </a:spcAft>
              <a:buClr>
                <a:srgbClr val="F0AB00"/>
              </a:buClr>
              <a:buSzPct val="80000"/>
            </a:pPr>
            <a:r>
              <a:rPr lang="en-US" sz="1000" b="1" kern="0" dirty="0">
                <a:ea typeface="Arial Unicode MS" pitchFamily="34" charset="-128"/>
                <a:cs typeface="Arial Unicode MS" pitchFamily="34" charset="-128"/>
              </a:rPr>
              <a:t>/User1 Share</a:t>
            </a:r>
          </a:p>
          <a:p>
            <a:pPr defTabSz="914217" fontAlgn="base">
              <a:spcBef>
                <a:spcPct val="50000"/>
              </a:spcBef>
              <a:spcAft>
                <a:spcPct val="0"/>
              </a:spcAft>
              <a:buClr>
                <a:srgbClr val="F0AB00"/>
              </a:buClr>
              <a:buSzPct val="80000"/>
            </a:pPr>
            <a:r>
              <a:rPr lang="en-US" sz="1000" b="1" kern="0" dirty="0">
                <a:ea typeface="Arial Unicode MS" pitchFamily="34" charset="-128"/>
                <a:cs typeface="Arial Unicode MS" pitchFamily="34" charset="-128"/>
              </a:rPr>
              <a:t>/User2 Share</a:t>
            </a:r>
          </a:p>
          <a:p>
            <a:pPr defTabSz="914217" fontAlgn="base">
              <a:spcBef>
                <a:spcPct val="50000"/>
              </a:spcBef>
              <a:spcAft>
                <a:spcPct val="0"/>
              </a:spcAft>
              <a:buClr>
                <a:srgbClr val="F0AB00"/>
              </a:buClr>
              <a:buSzPct val="80000"/>
            </a:pPr>
            <a:r>
              <a:rPr lang="mr-IN" sz="1000" b="1" kern="0" dirty="0">
                <a:ea typeface="Arial Unicode MS" pitchFamily="34" charset="-128"/>
                <a:cs typeface="Arial Unicode MS" pitchFamily="34" charset="-128"/>
              </a:rPr>
              <a:t>…</a:t>
            </a:r>
            <a:endParaRPr lang="en-US" sz="1000" b="1" kern="0" dirty="0">
              <a:ea typeface="Arial Unicode MS" pitchFamily="34" charset="-128"/>
              <a:cs typeface="Arial Unicode MS" pitchFamily="34" charset="-128"/>
            </a:endParaRPr>
          </a:p>
          <a:p>
            <a:pPr algn="ctr" defTabSz="914217" fontAlgn="base">
              <a:spcBef>
                <a:spcPct val="50000"/>
              </a:spcBef>
              <a:spcAft>
                <a:spcPct val="0"/>
              </a:spcAft>
              <a:buClr>
                <a:srgbClr val="F0AB00"/>
              </a:buClr>
              <a:buSzPct val="80000"/>
            </a:pPr>
            <a:endParaRPr lang="en-US" sz="800" b="1" kern="0" dirty="0">
              <a:ea typeface="Arial Unicode MS" pitchFamily="34" charset="-128"/>
              <a:cs typeface="Arial Unicode MS" pitchFamily="34" charset="-128"/>
            </a:endParaRPr>
          </a:p>
        </p:txBody>
      </p:sp>
      <p:sp>
        <p:nvSpPr>
          <p:cNvPr id="176" name="Oval 175"/>
          <p:cNvSpPr/>
          <p:nvPr/>
        </p:nvSpPr>
        <p:spPr bwMode="gray">
          <a:xfrm>
            <a:off x="10034401" y="1931019"/>
            <a:ext cx="452074" cy="275724"/>
          </a:xfrm>
          <a:prstGeom prst="ellipse">
            <a:avLst/>
          </a:prstGeom>
          <a:noFill/>
          <a:ln w="9525"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b="1" kern="0" dirty="0" err="1">
              <a:solidFill>
                <a:schemeClr val="accent1">
                  <a:lumMod val="40000"/>
                  <a:lumOff val="60000"/>
                </a:schemeClr>
              </a:solidFill>
              <a:ea typeface="Arial Unicode MS" pitchFamily="34" charset="-128"/>
              <a:cs typeface="Arial Unicode MS" pitchFamily="34" charset="-128"/>
            </a:endParaRPr>
          </a:p>
        </p:txBody>
      </p:sp>
      <p:sp>
        <p:nvSpPr>
          <p:cNvPr id="177" name="TextBox 176"/>
          <p:cNvSpPr txBox="1"/>
          <p:nvPr/>
        </p:nvSpPr>
        <p:spPr>
          <a:xfrm>
            <a:off x="10546594" y="1945799"/>
            <a:ext cx="1321271" cy="24616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Deployed to specific node (e.g. to achieve data locality)</a:t>
            </a:r>
          </a:p>
        </p:txBody>
      </p:sp>
      <p:sp>
        <p:nvSpPr>
          <p:cNvPr id="178" name="Oval 177"/>
          <p:cNvSpPr/>
          <p:nvPr/>
        </p:nvSpPr>
        <p:spPr bwMode="gray">
          <a:xfrm>
            <a:off x="10034401" y="2420203"/>
            <a:ext cx="454827" cy="268747"/>
          </a:xfrm>
          <a:prstGeom prst="ellipse">
            <a:avLst/>
          </a:prstGeom>
          <a:noFill/>
          <a:ln w="9525" algn="ctr">
            <a:solidFill>
              <a:schemeClr val="accent1">
                <a:lumMod val="60000"/>
                <a:lumOff val="40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solidFill>
                <a:schemeClr val="accent1">
                  <a:lumMod val="40000"/>
                  <a:lumOff val="60000"/>
                </a:schemeClr>
              </a:solidFill>
              <a:ea typeface="Arial Unicode MS" pitchFamily="34" charset="-128"/>
              <a:cs typeface="Arial Unicode MS" pitchFamily="34" charset="-128"/>
            </a:endParaRPr>
          </a:p>
        </p:txBody>
      </p:sp>
      <p:sp>
        <p:nvSpPr>
          <p:cNvPr id="179" name="TextBox 178"/>
          <p:cNvSpPr txBox="1"/>
          <p:nvPr/>
        </p:nvSpPr>
        <p:spPr>
          <a:xfrm>
            <a:off x="10034401" y="1688560"/>
            <a:ext cx="870488" cy="1230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b="1" kern="0" dirty="0">
                <a:ea typeface="Arial Unicode MS" pitchFamily="34" charset="-128"/>
                <a:cs typeface="Arial Unicode MS" pitchFamily="34" charset="-128"/>
              </a:rPr>
              <a:t>Kubernetes Pods</a:t>
            </a:r>
          </a:p>
        </p:txBody>
      </p:sp>
      <p:sp>
        <p:nvSpPr>
          <p:cNvPr id="180" name="TextBox 179"/>
          <p:cNvSpPr txBox="1"/>
          <p:nvPr/>
        </p:nvSpPr>
        <p:spPr>
          <a:xfrm>
            <a:off x="10546593" y="2348180"/>
            <a:ext cx="959382" cy="36924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ea typeface="Arial Unicode MS" pitchFamily="34" charset="-128"/>
                <a:cs typeface="Arial Unicode MS" pitchFamily="34" charset="-128"/>
              </a:rPr>
              <a:t>Deployed to nodes based on available resources</a:t>
            </a:r>
          </a:p>
        </p:txBody>
      </p:sp>
    </p:spTree>
    <p:extLst>
      <p:ext uri="{BB962C8B-B14F-4D97-AF65-F5344CB8AC3E}">
        <p14:creationId xmlns:p14="http://schemas.microsoft.com/office/powerpoint/2010/main" val="156713179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485" y="324000"/>
            <a:ext cx="11542528" cy="756000"/>
          </a:xfrm>
        </p:spPr>
        <p:txBody>
          <a:bodyPr/>
          <a:lstStyle/>
          <a:p>
            <a:r>
              <a:rPr lang="en-US" dirty="0" err="1"/>
              <a:t>JupyterHub</a:t>
            </a:r>
            <a:br>
              <a:rPr lang="en-US" dirty="0"/>
            </a:br>
            <a:r>
              <a:rPr lang="en-US" b="0" dirty="0"/>
              <a:t>on Kubernetes with SSO</a:t>
            </a:r>
          </a:p>
        </p:txBody>
      </p:sp>
      <p:pic>
        <p:nvPicPr>
          <p:cNvPr id="5" name="Picture 4"/>
          <p:cNvPicPr>
            <a:picLocks noChangeAspect="1"/>
          </p:cNvPicPr>
          <p:nvPr/>
        </p:nvPicPr>
        <p:blipFill>
          <a:blip r:embed="rId3"/>
          <a:stretch>
            <a:fillRect/>
          </a:stretch>
        </p:blipFill>
        <p:spPr>
          <a:xfrm>
            <a:off x="6151430" y="1527663"/>
            <a:ext cx="4433583" cy="4716201"/>
          </a:xfrm>
          <a:prstGeom prst="rect">
            <a:avLst/>
          </a:prstGeom>
        </p:spPr>
      </p:pic>
      <p:sp>
        <p:nvSpPr>
          <p:cNvPr id="3" name="TextBox 2"/>
          <p:cNvSpPr txBox="1"/>
          <p:nvPr/>
        </p:nvSpPr>
        <p:spPr>
          <a:xfrm>
            <a:off x="1600752" y="1839522"/>
            <a:ext cx="3149979" cy="4092481"/>
          </a:xfrm>
          <a:prstGeom prst="rect">
            <a:avLst/>
          </a:prstGeom>
          <a:noFill/>
        </p:spPr>
        <p:txBody>
          <a:bodyPr wrap="square" lIns="0" tIns="0" rIns="0" bIns="0" rtlCol="0">
            <a:spAutoFit/>
          </a:bodyPr>
          <a:lstStyle/>
          <a:p>
            <a:pPr marL="171416" indent="-171416" fontAlgn="base">
              <a:spcBef>
                <a:spcPts val="600"/>
              </a:spcBef>
              <a:spcAft>
                <a:spcPct val="0"/>
              </a:spcAft>
              <a:buClr>
                <a:srgbClr val="F0AB00"/>
              </a:buClr>
              <a:buSzPct val="80000"/>
              <a:buFont typeface="Arial" charset="0"/>
              <a:buChar char="•"/>
            </a:pPr>
            <a:r>
              <a:rPr lang="de-DE" sz="1600" b="1" dirty="0"/>
              <a:t>Single-User Notebook Server</a:t>
            </a:r>
            <a:r>
              <a:rPr lang="de-DE" sz="1600" dirty="0"/>
              <a:t>:</a:t>
            </a:r>
            <a:r>
              <a:rPr lang="de-DE" sz="1600" b="1" dirty="0"/>
              <a:t> </a:t>
            </a:r>
            <a:r>
              <a:rPr lang="de-DE" sz="1600" dirty="0"/>
              <a:t>a </a:t>
            </a:r>
            <a:r>
              <a:rPr lang="de-DE" sz="1600" dirty="0" err="1"/>
              <a:t>dedicated</a:t>
            </a:r>
            <a:r>
              <a:rPr lang="de-DE" sz="1600" dirty="0"/>
              <a:t>, single-user, </a:t>
            </a:r>
            <a:r>
              <a:rPr lang="de-DE" sz="1600" dirty="0" err="1"/>
              <a:t>Jupyter</a:t>
            </a:r>
            <a:r>
              <a:rPr lang="de-DE" sz="1600" dirty="0"/>
              <a:t> Notebook </a:t>
            </a:r>
            <a:r>
              <a:rPr lang="de-DE" sz="1600" dirty="0" err="1"/>
              <a:t>server</a:t>
            </a:r>
            <a:r>
              <a:rPr lang="de-DE" sz="1600" dirty="0"/>
              <a:t> </a:t>
            </a:r>
            <a:r>
              <a:rPr lang="de-DE" sz="1600" dirty="0" err="1"/>
              <a:t>is</a:t>
            </a:r>
            <a:r>
              <a:rPr lang="de-DE" sz="1600" dirty="0"/>
              <a:t> </a:t>
            </a:r>
            <a:r>
              <a:rPr lang="de-DE" sz="1600" dirty="0" err="1"/>
              <a:t>started</a:t>
            </a:r>
            <a:r>
              <a:rPr lang="de-DE" sz="1600" dirty="0"/>
              <a:t> </a:t>
            </a:r>
            <a:r>
              <a:rPr lang="de-DE" sz="1600" dirty="0" err="1"/>
              <a:t>for</a:t>
            </a:r>
            <a:r>
              <a:rPr lang="de-DE" sz="1600" dirty="0"/>
              <a:t> </a:t>
            </a:r>
            <a:r>
              <a:rPr lang="de-DE" sz="1600" dirty="0" err="1"/>
              <a:t>each</a:t>
            </a:r>
            <a:r>
              <a:rPr lang="de-DE" sz="1600" dirty="0"/>
              <a:t> </a:t>
            </a:r>
            <a:r>
              <a:rPr lang="de-DE" sz="1600" dirty="0" err="1"/>
              <a:t>user</a:t>
            </a:r>
            <a:r>
              <a:rPr lang="de-DE" sz="1600" dirty="0"/>
              <a:t> on </a:t>
            </a:r>
            <a:r>
              <a:rPr lang="de-DE" sz="1600" dirty="0" err="1"/>
              <a:t>the</a:t>
            </a:r>
            <a:r>
              <a:rPr lang="de-DE" sz="1600" dirty="0"/>
              <a:t> </a:t>
            </a:r>
            <a:r>
              <a:rPr lang="de-DE" sz="1600" dirty="0" err="1"/>
              <a:t>system</a:t>
            </a:r>
            <a:r>
              <a:rPr lang="de-DE" sz="1600" dirty="0"/>
              <a:t> </a:t>
            </a:r>
            <a:r>
              <a:rPr lang="de-DE" sz="1600" dirty="0" err="1"/>
              <a:t>when</a:t>
            </a:r>
            <a:r>
              <a:rPr lang="de-DE" sz="1600" dirty="0"/>
              <a:t> </a:t>
            </a:r>
            <a:r>
              <a:rPr lang="de-DE" sz="1600" dirty="0" err="1"/>
              <a:t>the</a:t>
            </a:r>
            <a:r>
              <a:rPr lang="de-DE" sz="1600" dirty="0"/>
              <a:t> </a:t>
            </a:r>
            <a:r>
              <a:rPr lang="de-DE" sz="1600" dirty="0" err="1"/>
              <a:t>user</a:t>
            </a:r>
            <a:r>
              <a:rPr lang="de-DE" sz="1600" dirty="0"/>
              <a:t> </a:t>
            </a:r>
            <a:r>
              <a:rPr lang="de-DE" sz="1600" dirty="0" err="1"/>
              <a:t>logs</a:t>
            </a:r>
            <a:r>
              <a:rPr lang="de-DE" sz="1600" dirty="0"/>
              <a:t> in. The </a:t>
            </a:r>
            <a:r>
              <a:rPr lang="de-DE" sz="1600" dirty="0" err="1"/>
              <a:t>object</a:t>
            </a:r>
            <a:r>
              <a:rPr lang="de-DE" sz="1600" dirty="0"/>
              <a:t> </a:t>
            </a:r>
            <a:r>
              <a:rPr lang="de-DE" sz="1600" dirty="0" err="1"/>
              <a:t>that</a:t>
            </a:r>
            <a:r>
              <a:rPr lang="de-DE" sz="1600" dirty="0"/>
              <a:t> </a:t>
            </a:r>
            <a:r>
              <a:rPr lang="de-DE" sz="1600" dirty="0" err="1"/>
              <a:t>starts</a:t>
            </a:r>
            <a:r>
              <a:rPr lang="de-DE" sz="1600" dirty="0"/>
              <a:t> </a:t>
            </a:r>
            <a:r>
              <a:rPr lang="de-DE" sz="1600" dirty="0" err="1"/>
              <a:t>these</a:t>
            </a:r>
            <a:r>
              <a:rPr lang="de-DE" sz="1600" dirty="0"/>
              <a:t> </a:t>
            </a:r>
            <a:r>
              <a:rPr lang="de-DE" sz="1600" dirty="0" err="1"/>
              <a:t>servers</a:t>
            </a:r>
            <a:r>
              <a:rPr lang="de-DE" sz="1600" dirty="0"/>
              <a:t> </a:t>
            </a:r>
            <a:r>
              <a:rPr lang="de-DE" sz="1600" dirty="0" err="1"/>
              <a:t>is</a:t>
            </a:r>
            <a:r>
              <a:rPr lang="de-DE" sz="1600" dirty="0"/>
              <a:t> </a:t>
            </a:r>
            <a:r>
              <a:rPr lang="de-DE" sz="1600" dirty="0" err="1"/>
              <a:t>called</a:t>
            </a:r>
            <a:r>
              <a:rPr lang="de-DE" sz="1600" dirty="0"/>
              <a:t> a </a:t>
            </a:r>
            <a:r>
              <a:rPr lang="de-DE" sz="1600" dirty="0" err="1"/>
              <a:t>Spawner</a:t>
            </a:r>
            <a:r>
              <a:rPr lang="de-DE" sz="1600" dirty="0"/>
              <a:t>. </a:t>
            </a:r>
          </a:p>
          <a:p>
            <a:pPr marL="171416" indent="-171416" fontAlgn="base">
              <a:spcBef>
                <a:spcPts val="600"/>
              </a:spcBef>
              <a:spcAft>
                <a:spcPct val="0"/>
              </a:spcAft>
              <a:buClr>
                <a:srgbClr val="F0AB00"/>
              </a:buClr>
              <a:buSzPct val="80000"/>
              <a:buFont typeface="Arial" charset="0"/>
              <a:buChar char="•"/>
            </a:pPr>
            <a:r>
              <a:rPr lang="de-DE" sz="1600" b="1" dirty="0"/>
              <a:t>Proxy</a:t>
            </a:r>
            <a:r>
              <a:rPr lang="de-DE" sz="1600" dirty="0"/>
              <a:t>: </a:t>
            </a:r>
            <a:r>
              <a:rPr lang="de-DE" sz="1600" dirty="0" err="1"/>
              <a:t>the</a:t>
            </a:r>
            <a:r>
              <a:rPr lang="de-DE" sz="1600" dirty="0"/>
              <a:t> </a:t>
            </a:r>
            <a:r>
              <a:rPr lang="de-DE" sz="1600" dirty="0" err="1"/>
              <a:t>public</a:t>
            </a:r>
            <a:r>
              <a:rPr lang="de-DE" sz="1600" dirty="0"/>
              <a:t> </a:t>
            </a:r>
            <a:r>
              <a:rPr lang="de-DE" sz="1600" dirty="0" err="1"/>
              <a:t>facing</a:t>
            </a:r>
            <a:r>
              <a:rPr lang="de-DE" sz="1600" dirty="0"/>
              <a:t> </a:t>
            </a:r>
            <a:r>
              <a:rPr lang="de-DE" sz="1600" dirty="0" err="1"/>
              <a:t>part</a:t>
            </a:r>
            <a:r>
              <a:rPr lang="de-DE" sz="1600" dirty="0"/>
              <a:t> </a:t>
            </a:r>
            <a:r>
              <a:rPr lang="de-DE" sz="1600" dirty="0" err="1"/>
              <a:t>of</a:t>
            </a:r>
            <a:r>
              <a:rPr lang="de-DE" sz="1600" dirty="0"/>
              <a:t> </a:t>
            </a:r>
            <a:r>
              <a:rPr lang="de-DE" sz="1600" dirty="0" err="1"/>
              <a:t>JupyterHub</a:t>
            </a:r>
            <a:r>
              <a:rPr lang="de-DE" sz="1600" dirty="0"/>
              <a:t> </a:t>
            </a:r>
            <a:r>
              <a:rPr lang="de-DE" sz="1600" dirty="0" err="1"/>
              <a:t>that</a:t>
            </a:r>
            <a:r>
              <a:rPr lang="de-DE" sz="1600" dirty="0"/>
              <a:t> </a:t>
            </a:r>
            <a:r>
              <a:rPr lang="de-DE" sz="1600" dirty="0" err="1"/>
              <a:t>uses</a:t>
            </a:r>
            <a:r>
              <a:rPr lang="de-DE" sz="1600" dirty="0"/>
              <a:t> a </a:t>
            </a:r>
            <a:r>
              <a:rPr lang="de-DE" sz="1600" dirty="0" err="1"/>
              <a:t>dynamic</a:t>
            </a:r>
            <a:r>
              <a:rPr lang="de-DE" sz="1600" dirty="0"/>
              <a:t> </a:t>
            </a:r>
            <a:r>
              <a:rPr lang="de-DE" sz="1600" dirty="0" err="1"/>
              <a:t>proxy</a:t>
            </a:r>
            <a:r>
              <a:rPr lang="de-DE" sz="1600" dirty="0"/>
              <a:t> </a:t>
            </a:r>
            <a:r>
              <a:rPr lang="de-DE" sz="1600" dirty="0" err="1"/>
              <a:t>to</a:t>
            </a:r>
            <a:r>
              <a:rPr lang="de-DE" sz="1600" dirty="0"/>
              <a:t> route HTTP </a:t>
            </a:r>
            <a:r>
              <a:rPr lang="de-DE" sz="1600" dirty="0" err="1"/>
              <a:t>requests</a:t>
            </a:r>
            <a:r>
              <a:rPr lang="de-DE" sz="1600" dirty="0"/>
              <a:t> </a:t>
            </a:r>
            <a:r>
              <a:rPr lang="de-DE" sz="1600" dirty="0" err="1"/>
              <a:t>to</a:t>
            </a:r>
            <a:r>
              <a:rPr lang="de-DE" sz="1600" dirty="0"/>
              <a:t> </a:t>
            </a:r>
            <a:r>
              <a:rPr lang="de-DE" sz="1600" dirty="0" err="1"/>
              <a:t>the</a:t>
            </a:r>
            <a:r>
              <a:rPr lang="de-DE" sz="1600" dirty="0"/>
              <a:t> Hub </a:t>
            </a:r>
            <a:r>
              <a:rPr lang="de-DE" sz="1600" dirty="0" err="1"/>
              <a:t>and</a:t>
            </a:r>
            <a:r>
              <a:rPr lang="de-DE" sz="1600" dirty="0"/>
              <a:t> Single User Notebook Servers. </a:t>
            </a:r>
          </a:p>
          <a:p>
            <a:pPr marL="171416" indent="-171416" fontAlgn="base">
              <a:spcBef>
                <a:spcPts val="600"/>
              </a:spcBef>
              <a:spcAft>
                <a:spcPct val="0"/>
              </a:spcAft>
              <a:buClr>
                <a:srgbClr val="F0AB00"/>
              </a:buClr>
              <a:buSzPct val="80000"/>
              <a:buFont typeface="Arial" charset="0"/>
              <a:buChar char="•"/>
            </a:pPr>
            <a:r>
              <a:rPr lang="de-DE" sz="1600" b="1" dirty="0"/>
              <a:t>Hub</a:t>
            </a:r>
            <a:r>
              <a:rPr lang="de-DE" sz="1600" dirty="0"/>
              <a:t>: </a:t>
            </a:r>
            <a:r>
              <a:rPr lang="de-DE" sz="1600" dirty="0" err="1"/>
              <a:t>manages</a:t>
            </a:r>
            <a:r>
              <a:rPr lang="de-DE" sz="1600" dirty="0"/>
              <a:t> </a:t>
            </a:r>
            <a:r>
              <a:rPr lang="de-DE" sz="1600" dirty="0" err="1"/>
              <a:t>user</a:t>
            </a:r>
            <a:r>
              <a:rPr lang="de-DE" sz="1600" dirty="0"/>
              <a:t> </a:t>
            </a:r>
            <a:r>
              <a:rPr lang="de-DE" sz="1600" dirty="0" err="1"/>
              <a:t>accounts</a:t>
            </a:r>
            <a:r>
              <a:rPr lang="de-DE" sz="1600" dirty="0"/>
              <a:t>, </a:t>
            </a:r>
            <a:r>
              <a:rPr lang="de-DE" sz="1600" dirty="0" err="1"/>
              <a:t>authentication</a:t>
            </a:r>
            <a:r>
              <a:rPr lang="de-DE" sz="1600" dirty="0"/>
              <a:t>, </a:t>
            </a:r>
            <a:r>
              <a:rPr lang="de-DE" sz="1600" dirty="0" err="1"/>
              <a:t>and</a:t>
            </a:r>
            <a:r>
              <a:rPr lang="de-DE" sz="1600" dirty="0"/>
              <a:t> </a:t>
            </a:r>
            <a:r>
              <a:rPr lang="de-DE" sz="1600" dirty="0" err="1"/>
              <a:t>coordinates</a:t>
            </a:r>
            <a:r>
              <a:rPr lang="de-DE" sz="1600" dirty="0"/>
              <a:t> Single User Notebook Servers </a:t>
            </a:r>
            <a:r>
              <a:rPr lang="de-DE" sz="1600" dirty="0" err="1"/>
              <a:t>using</a:t>
            </a:r>
            <a:r>
              <a:rPr lang="de-DE" sz="1600" dirty="0"/>
              <a:t> a </a:t>
            </a:r>
            <a:r>
              <a:rPr lang="de-DE" sz="1600" dirty="0" err="1"/>
              <a:t>Spawner</a:t>
            </a:r>
            <a:r>
              <a:rPr lang="de-DE" sz="1600" dirty="0"/>
              <a:t>.</a:t>
            </a:r>
            <a:endParaRPr lang="en-US" sz="1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2570615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Notebook Kernels</a:t>
            </a:r>
          </a:p>
        </p:txBody>
      </p:sp>
      <p:sp>
        <p:nvSpPr>
          <p:cNvPr id="3" name="Text Placeholder 2"/>
          <p:cNvSpPr>
            <a:spLocks noGrp="1"/>
          </p:cNvSpPr>
          <p:nvPr>
            <p:ph type="body" sz="quarter" idx="10"/>
          </p:nvPr>
        </p:nvSpPr>
        <p:spPr/>
        <p:txBody>
          <a:bodyPr/>
          <a:lstStyle/>
          <a:p>
            <a:pPr marL="342831" indent="-342831">
              <a:buFont typeface="Arial" charset="0"/>
              <a:buChar char="•"/>
            </a:pPr>
            <a:r>
              <a:rPr lang="en-US" dirty="0"/>
              <a:t>Spark 2.4</a:t>
            </a:r>
            <a:r>
              <a:rPr lang="en-US" b="0" dirty="0"/>
              <a:t> (Scala, based on Apache </a:t>
            </a:r>
            <a:r>
              <a:rPr lang="en-US" b="0" dirty="0" err="1"/>
              <a:t>Toree</a:t>
            </a:r>
            <a:r>
              <a:rPr lang="en-US" b="0" dirty="0"/>
              <a:t>)</a:t>
            </a:r>
          </a:p>
          <a:p>
            <a:pPr marL="342831" indent="-342831">
              <a:buFont typeface="Arial" charset="0"/>
              <a:buChar char="•"/>
            </a:pPr>
            <a:r>
              <a:rPr lang="en-US" dirty="0" err="1"/>
              <a:t>PySpark</a:t>
            </a:r>
            <a:r>
              <a:rPr lang="en-US" b="0" dirty="0"/>
              <a:t> (Apache </a:t>
            </a:r>
            <a:r>
              <a:rPr lang="en-US" b="0" dirty="0" err="1"/>
              <a:t>Toree</a:t>
            </a:r>
            <a:r>
              <a:rPr lang="en-US" b="0" dirty="0"/>
              <a:t>)</a:t>
            </a:r>
          </a:p>
          <a:p>
            <a:pPr marL="342831" indent="-342831">
              <a:buFont typeface="Arial" charset="0"/>
              <a:buChar char="•"/>
            </a:pPr>
            <a:r>
              <a:rPr lang="en-US" dirty="0" err="1"/>
              <a:t>SparkR</a:t>
            </a:r>
            <a:r>
              <a:rPr lang="en-US" b="0" dirty="0"/>
              <a:t> (Apache </a:t>
            </a:r>
            <a:r>
              <a:rPr lang="en-US" b="0" dirty="0" err="1"/>
              <a:t>Toree</a:t>
            </a:r>
            <a:r>
              <a:rPr lang="en-US" b="0" dirty="0"/>
              <a:t>)</a:t>
            </a:r>
          </a:p>
          <a:p>
            <a:pPr marL="342831" indent="-342831">
              <a:buFont typeface="Arial" charset="0"/>
              <a:buChar char="•"/>
            </a:pPr>
            <a:r>
              <a:rPr lang="en-US" dirty="0"/>
              <a:t>SQL</a:t>
            </a:r>
            <a:r>
              <a:rPr lang="en-US" b="0" dirty="0"/>
              <a:t> (Apache </a:t>
            </a:r>
            <a:r>
              <a:rPr lang="en-US" b="0" dirty="0" err="1"/>
              <a:t>Toree</a:t>
            </a:r>
            <a:r>
              <a:rPr lang="en-US" b="0" dirty="0"/>
              <a:t>)</a:t>
            </a:r>
          </a:p>
          <a:p>
            <a:pPr marL="342831" indent="-342831">
              <a:buFont typeface="Arial" charset="0"/>
              <a:buChar char="•"/>
            </a:pPr>
            <a:r>
              <a:rPr lang="en-US" dirty="0"/>
              <a:t>Python 3</a:t>
            </a:r>
            <a:r>
              <a:rPr lang="en-US" b="0" dirty="0"/>
              <a:t> </a:t>
            </a:r>
          </a:p>
          <a:p>
            <a:pPr marL="342831" indent="-342831">
              <a:buFont typeface="Arial" charset="0"/>
              <a:buChar char="•"/>
            </a:pPr>
            <a:r>
              <a:rPr lang="en-US" dirty="0">
                <a:solidFill>
                  <a:schemeClr val="bg1">
                    <a:lumMod val="50000"/>
                  </a:schemeClr>
                </a:solidFill>
              </a:rPr>
              <a:t>Python 2 </a:t>
            </a:r>
            <a:r>
              <a:rPr lang="en-US" b="0" dirty="0">
                <a:solidFill>
                  <a:schemeClr val="bg1">
                    <a:lumMod val="50000"/>
                  </a:schemeClr>
                </a:solidFill>
              </a:rPr>
              <a:t>(needed for DeepMind Sonnet TensorFlow library)</a:t>
            </a:r>
          </a:p>
          <a:p>
            <a:pPr marL="342831" indent="-342831">
              <a:buFont typeface="Arial" charset="0"/>
              <a:buChar char="•"/>
            </a:pPr>
            <a:r>
              <a:rPr lang="en-US" dirty="0"/>
              <a:t>R</a:t>
            </a:r>
          </a:p>
          <a:p>
            <a:pPr marL="342831" indent="-342831">
              <a:buFont typeface="Arial" charset="0"/>
              <a:buChar char="•"/>
            </a:pPr>
            <a:r>
              <a:rPr lang="en-US" dirty="0">
                <a:solidFill>
                  <a:schemeClr val="bg1">
                    <a:lumMod val="50000"/>
                  </a:schemeClr>
                </a:solidFill>
              </a:rPr>
              <a:t>Spark Magic </a:t>
            </a:r>
            <a:r>
              <a:rPr lang="en-US" b="0" dirty="0">
                <a:solidFill>
                  <a:schemeClr val="bg1">
                    <a:lumMod val="50000"/>
                  </a:schemeClr>
                </a:solidFill>
              </a:rPr>
              <a:t>(for Livy Spark Rest Service)</a:t>
            </a:r>
          </a:p>
          <a:p>
            <a:pPr marL="342831" indent="-342831">
              <a:buFont typeface="Arial" charset="0"/>
              <a:buChar char="•"/>
            </a:pPr>
            <a:endParaRPr lang="en-US" b="0" dirty="0"/>
          </a:p>
        </p:txBody>
      </p:sp>
      <p:sp>
        <p:nvSpPr>
          <p:cNvPr id="4" name="TextBox 3"/>
          <p:cNvSpPr txBox="1"/>
          <p:nvPr/>
        </p:nvSpPr>
        <p:spPr>
          <a:xfrm>
            <a:off x="7629356" y="2270747"/>
            <a:ext cx="3587496" cy="1615453"/>
          </a:xfrm>
          <a:prstGeom prst="rect">
            <a:avLst/>
          </a:prstGeom>
          <a:gradFill>
            <a:gsLst>
              <a:gs pos="0">
                <a:schemeClr val="accent1">
                  <a:lumMod val="5000"/>
                  <a:lumOff val="95000"/>
                </a:schemeClr>
              </a:gs>
              <a:gs pos="73000">
                <a:schemeClr val="accent1">
                  <a:lumMod val="45000"/>
                  <a:lumOff val="55000"/>
                </a:schemeClr>
              </a:gs>
              <a:gs pos="86000">
                <a:schemeClr val="accent1">
                  <a:lumMod val="48000"/>
                  <a:lumOff val="52000"/>
                </a:schemeClr>
              </a:gs>
              <a:gs pos="94000">
                <a:schemeClr val="accent1">
                  <a:lumMod val="30000"/>
                  <a:lumOff val="70000"/>
                </a:schemeClr>
              </a:gs>
            </a:gsLst>
            <a:lin ang="5400000" scaled="1"/>
          </a:gradFill>
          <a:ln>
            <a:solidFill>
              <a:schemeClr val="accent1"/>
            </a:solidFill>
          </a:ln>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The Python kernels (</a:t>
            </a:r>
            <a:r>
              <a:rPr lang="en-US" sz="1800" kern="0" dirty="0" err="1">
                <a:ea typeface="Arial Unicode MS" pitchFamily="34" charset="-128"/>
                <a:cs typeface="Arial Unicode MS" pitchFamily="34" charset="-128"/>
              </a:rPr>
              <a:t>PySpark</a:t>
            </a:r>
            <a:r>
              <a:rPr lang="en-US" sz="1800" kern="0" dirty="0">
                <a:ea typeface="Arial Unicode MS" pitchFamily="34" charset="-128"/>
                <a:cs typeface="Arial Unicode MS" pitchFamily="34" charset="-128"/>
              </a:rPr>
              <a:t>, Python 2 and 3) are fully loaded:</a:t>
            </a:r>
          </a:p>
          <a:p>
            <a:pPr marL="285693" indent="-285693" fontAlgn="base">
              <a:spcBef>
                <a:spcPts val="600"/>
              </a:spcBef>
              <a:spcAft>
                <a:spcPct val="0"/>
              </a:spcAft>
              <a:buClr>
                <a:srgbClr val="F0AB00"/>
              </a:buClr>
              <a:buSzPct val="80000"/>
              <a:buFont typeface="Arial" charset="0"/>
              <a:buChar char="•"/>
            </a:pPr>
            <a:r>
              <a:rPr lang="en-US" sz="1800" kern="0" dirty="0" err="1">
                <a:ea typeface="Arial Unicode MS" pitchFamily="34" charset="-128"/>
                <a:cs typeface="Arial Unicode MS" pitchFamily="34" charset="-128"/>
              </a:rPr>
              <a:t>SciKit</a:t>
            </a:r>
            <a:r>
              <a:rPr lang="en-US" sz="1800" kern="0" dirty="0">
                <a:ea typeface="Arial Unicode MS" pitchFamily="34" charset="-128"/>
                <a:cs typeface="Arial Unicode MS" pitchFamily="34" charset="-128"/>
              </a:rPr>
              <a:t>-Learn</a:t>
            </a:r>
          </a:p>
          <a:p>
            <a:pPr marL="285693" indent="-285693" fontAlgn="base">
              <a:spcBef>
                <a:spcPts val="600"/>
              </a:spcBef>
              <a:spcAft>
                <a:spcPct val="0"/>
              </a:spcAft>
              <a:buClr>
                <a:srgbClr val="F0AB00"/>
              </a:buClr>
              <a:buSzPct val="80000"/>
              <a:buFont typeface="Arial" charset="0"/>
              <a:buChar char="•"/>
            </a:pPr>
            <a:r>
              <a:rPr lang="en-US" sz="1800" kern="0" dirty="0">
                <a:ea typeface="Arial Unicode MS" pitchFamily="34" charset="-128"/>
                <a:cs typeface="Arial Unicode MS" pitchFamily="34" charset="-128"/>
              </a:rPr>
              <a:t>TensorFlow</a:t>
            </a:r>
          </a:p>
          <a:p>
            <a:pPr marL="285693" indent="-285693" fontAlgn="base">
              <a:spcBef>
                <a:spcPts val="600"/>
              </a:spcBef>
              <a:spcAft>
                <a:spcPct val="0"/>
              </a:spcAft>
              <a:buClr>
                <a:srgbClr val="F0AB00"/>
              </a:buClr>
              <a:buSzPct val="80000"/>
              <a:buFont typeface="Arial" charset="0"/>
              <a:buChar char="•"/>
            </a:pPr>
            <a:r>
              <a:rPr lang="en-US" sz="1800" kern="0" dirty="0">
                <a:ea typeface="Arial Unicode MS" pitchFamily="34" charset="-128"/>
                <a:cs typeface="Arial Unicode MS" pitchFamily="34" charset="-128"/>
              </a:rPr>
              <a:t>Pandas, </a:t>
            </a:r>
            <a:r>
              <a:rPr lang="mr-IN" sz="1800" kern="0" dirty="0">
                <a:ea typeface="Arial Unicode MS" pitchFamily="34" charset="-128"/>
                <a:cs typeface="Arial Unicode MS" pitchFamily="34" charset="-128"/>
              </a:rPr>
              <a:t>…</a:t>
            </a: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36232235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Deployments (in Addition to </a:t>
            </a:r>
            <a:r>
              <a:rPr lang="en-US" dirty="0" err="1"/>
              <a:t>JupyterHub</a:t>
            </a:r>
            <a:r>
              <a:rPr lang="en-US" dirty="0"/>
              <a:t>)</a:t>
            </a:r>
          </a:p>
        </p:txBody>
      </p:sp>
      <p:sp>
        <p:nvSpPr>
          <p:cNvPr id="3" name="Text Placeholder 2"/>
          <p:cNvSpPr>
            <a:spLocks noGrp="1"/>
          </p:cNvSpPr>
          <p:nvPr>
            <p:ph type="body" sz="quarter" idx="10"/>
          </p:nvPr>
        </p:nvSpPr>
        <p:spPr/>
        <p:txBody>
          <a:bodyPr/>
          <a:lstStyle/>
          <a:p>
            <a:pPr marL="342831" indent="-342831">
              <a:buFont typeface="Arial" charset="0"/>
              <a:buChar char="•"/>
            </a:pPr>
            <a:r>
              <a:rPr lang="en-US" dirty="0"/>
              <a:t>Apache Spark </a:t>
            </a:r>
            <a:r>
              <a:rPr lang="en-US" b="0" dirty="0"/>
              <a:t>(scalable cluster based on </a:t>
            </a:r>
            <a:r>
              <a:rPr lang="en-US" b="0" dirty="0" err="1"/>
              <a:t>StatefulSets</a:t>
            </a:r>
            <a:r>
              <a:rPr lang="en-US" b="0" dirty="0"/>
              <a:t>)</a:t>
            </a:r>
          </a:p>
          <a:p>
            <a:pPr marL="342831" indent="-342831">
              <a:buFont typeface="Arial" charset="0"/>
              <a:buChar char="•"/>
            </a:pPr>
            <a:r>
              <a:rPr lang="en-US" dirty="0"/>
              <a:t>Hadoop File System (HDFS) </a:t>
            </a:r>
          </a:p>
          <a:p>
            <a:pPr marL="342831" indent="-342831">
              <a:buFont typeface="Arial" charset="0"/>
              <a:buChar char="•"/>
            </a:pPr>
            <a:r>
              <a:rPr lang="en-US" dirty="0"/>
              <a:t>Apache Kafka 0.10 </a:t>
            </a:r>
            <a:r>
              <a:rPr lang="en-US" b="0" dirty="0"/>
              <a:t>[+ Confluent’s Schema Registry] </a:t>
            </a:r>
          </a:p>
          <a:p>
            <a:pPr marL="342831" indent="-342831">
              <a:buFont typeface="Arial" charset="0"/>
              <a:buChar char="•"/>
            </a:pPr>
            <a:r>
              <a:rPr lang="en-US" dirty="0"/>
              <a:t>TensorFlow Serving </a:t>
            </a:r>
            <a:r>
              <a:rPr lang="en-US" b="0" dirty="0"/>
              <a:t>[+ Inception Server (Image Recognition)]</a:t>
            </a:r>
            <a:endParaRPr lang="en-US" dirty="0"/>
          </a:p>
          <a:p>
            <a:pPr marL="342831" indent="-342831">
              <a:buFont typeface="Arial" charset="0"/>
              <a:buChar char="•"/>
            </a:pPr>
            <a:r>
              <a:rPr lang="en-US" dirty="0" err="1">
                <a:solidFill>
                  <a:schemeClr val="bg1">
                    <a:lumMod val="50000"/>
                  </a:schemeClr>
                </a:solidFill>
              </a:rPr>
              <a:t>Vora</a:t>
            </a:r>
            <a:r>
              <a:rPr lang="en-US" dirty="0">
                <a:solidFill>
                  <a:schemeClr val="bg1">
                    <a:lumMod val="50000"/>
                  </a:schemeClr>
                </a:solidFill>
              </a:rPr>
              <a:t> </a:t>
            </a:r>
            <a:r>
              <a:rPr lang="en-US" b="0" dirty="0">
                <a:solidFill>
                  <a:schemeClr val="bg1">
                    <a:lumMod val="50000"/>
                  </a:schemeClr>
                </a:solidFill>
              </a:rPr>
              <a:t>(based on helm charts developed by Dmitri </a:t>
            </a:r>
            <a:r>
              <a:rPr lang="en-US" b="0" dirty="0" err="1">
                <a:solidFill>
                  <a:schemeClr val="bg1">
                    <a:lumMod val="50000"/>
                  </a:schemeClr>
                </a:solidFill>
              </a:rPr>
              <a:t>Kiselev</a:t>
            </a:r>
            <a:r>
              <a:rPr lang="en-US" b="0" dirty="0">
                <a:solidFill>
                  <a:schemeClr val="bg1">
                    <a:lumMod val="50000"/>
                  </a:schemeClr>
                </a:solidFill>
              </a:rPr>
              <a:t> and Eugene </a:t>
            </a:r>
            <a:r>
              <a:rPr lang="en-US" b="0" dirty="0" err="1">
                <a:solidFill>
                  <a:schemeClr val="bg1">
                    <a:lumMod val="50000"/>
                  </a:schemeClr>
                </a:solidFill>
              </a:rPr>
              <a:t>Kossyak</a:t>
            </a:r>
            <a:r>
              <a:rPr lang="en-US" b="0" dirty="0">
                <a:solidFill>
                  <a:schemeClr val="bg1">
                    <a:lumMod val="50000"/>
                  </a:schemeClr>
                </a:solidFill>
              </a:rPr>
              <a:t>)</a:t>
            </a:r>
          </a:p>
          <a:p>
            <a:pPr marL="522795" lvl="2" indent="-342831">
              <a:buFont typeface="Arial" charset="0"/>
              <a:buChar char="•"/>
            </a:pPr>
            <a:r>
              <a:rPr lang="en-US" dirty="0">
                <a:solidFill>
                  <a:schemeClr val="bg1">
                    <a:lumMod val="50000"/>
                  </a:schemeClr>
                </a:solidFill>
              </a:rPr>
              <a:t>SQL Engine</a:t>
            </a:r>
          </a:p>
          <a:p>
            <a:pPr marL="522795" lvl="2" indent="-342831">
              <a:buFont typeface="Arial" charset="0"/>
              <a:buChar char="•"/>
            </a:pPr>
            <a:r>
              <a:rPr lang="en-US" b="0" dirty="0" err="1">
                <a:solidFill>
                  <a:schemeClr val="bg1">
                    <a:lumMod val="50000"/>
                  </a:schemeClr>
                </a:solidFill>
              </a:rPr>
              <a:t>vFlow</a:t>
            </a:r>
            <a:endParaRPr lang="en-US" b="0" dirty="0">
              <a:solidFill>
                <a:schemeClr val="bg1">
                  <a:lumMod val="50000"/>
                </a:schemeClr>
              </a:solidFill>
            </a:endParaRPr>
          </a:p>
          <a:p>
            <a:pPr marL="522795" lvl="2" indent="-342831">
              <a:buFont typeface="Arial" charset="0"/>
              <a:buChar char="•"/>
            </a:pPr>
            <a:r>
              <a:rPr lang="mr-IN" dirty="0">
                <a:solidFill>
                  <a:schemeClr val="bg1">
                    <a:lumMod val="50000"/>
                  </a:schemeClr>
                </a:solidFill>
              </a:rPr>
              <a:t>…</a:t>
            </a:r>
            <a:endParaRPr lang="en-US" b="0" dirty="0">
              <a:solidFill>
                <a:schemeClr val="bg1">
                  <a:lumMod val="50000"/>
                </a:schemeClr>
              </a:solidFill>
            </a:endParaRPr>
          </a:p>
        </p:txBody>
      </p:sp>
    </p:spTree>
    <p:extLst>
      <p:ext uri="{BB962C8B-B14F-4D97-AF65-F5344CB8AC3E}">
        <p14:creationId xmlns:p14="http://schemas.microsoft.com/office/powerpoint/2010/main" val="1427265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Incredible Growth of Python</a:t>
            </a:r>
          </a:p>
        </p:txBody>
      </p:sp>
      <p:sp>
        <p:nvSpPr>
          <p:cNvPr id="3" name="Text Placeholder 2"/>
          <p:cNvSpPr>
            <a:spLocks noGrp="1"/>
          </p:cNvSpPr>
          <p:nvPr>
            <p:ph type="body" sz="quarter" idx="10"/>
          </p:nvPr>
        </p:nvSpPr>
        <p:spPr>
          <a:xfrm>
            <a:off x="325336" y="6308753"/>
            <a:ext cx="8139244" cy="435028"/>
          </a:xfrm>
        </p:spPr>
        <p:txBody>
          <a:bodyPr/>
          <a:lstStyle/>
          <a:p>
            <a:r>
              <a:rPr lang="en-US" sz="1400" dirty="0"/>
              <a:t>https://</a:t>
            </a:r>
            <a:r>
              <a:rPr lang="en-US" sz="1400" dirty="0" err="1"/>
              <a:t>stackoverflow.blog</a:t>
            </a:r>
            <a:r>
              <a:rPr lang="en-US" sz="1400" dirty="0"/>
              <a:t>/2017/09/06/incredible-growth-python/</a:t>
            </a:r>
          </a:p>
        </p:txBody>
      </p:sp>
      <p:pic>
        <p:nvPicPr>
          <p:cNvPr id="4" name="Picture 3"/>
          <p:cNvPicPr>
            <a:picLocks noChangeAspect="1"/>
          </p:cNvPicPr>
          <p:nvPr/>
        </p:nvPicPr>
        <p:blipFill>
          <a:blip r:embed="rId2"/>
          <a:stretch>
            <a:fillRect/>
          </a:stretch>
        </p:blipFill>
        <p:spPr>
          <a:xfrm>
            <a:off x="325337" y="1343777"/>
            <a:ext cx="5880732" cy="4889918"/>
          </a:xfrm>
          <a:prstGeom prst="rect">
            <a:avLst/>
          </a:prstGeom>
        </p:spPr>
      </p:pic>
      <p:pic>
        <p:nvPicPr>
          <p:cNvPr id="5" name="Picture 4"/>
          <p:cNvPicPr>
            <a:picLocks noChangeAspect="1"/>
          </p:cNvPicPr>
          <p:nvPr/>
        </p:nvPicPr>
        <p:blipFill>
          <a:blip r:embed="rId3"/>
          <a:stretch>
            <a:fillRect/>
          </a:stretch>
        </p:blipFill>
        <p:spPr>
          <a:xfrm>
            <a:off x="6120800" y="1372572"/>
            <a:ext cx="5747064" cy="4861820"/>
          </a:xfrm>
          <a:prstGeom prst="rect">
            <a:avLst/>
          </a:prstGeom>
        </p:spPr>
      </p:pic>
    </p:spTree>
    <p:extLst>
      <p:ext uri="{BB962C8B-B14F-4D97-AF65-F5344CB8AC3E}">
        <p14:creationId xmlns:p14="http://schemas.microsoft.com/office/powerpoint/2010/main" val="3598091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gray">
          <a:xfrm>
            <a:off x="343887" y="5295948"/>
            <a:ext cx="11518887" cy="1161097"/>
          </a:xfrm>
          <a:prstGeom prst="rect">
            <a:avLst/>
          </a:prstGeom>
          <a:solidFill>
            <a:schemeClr val="bg1">
              <a:lumMod val="95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Democratize Data Access for SAP HANA, </a:t>
            </a:r>
            <a:r>
              <a:rPr lang="en-US" dirty="0" err="1"/>
              <a:t>Vora</a:t>
            </a:r>
            <a:r>
              <a:rPr lang="en-US" dirty="0"/>
              <a:t> and Apache Spark</a:t>
            </a:r>
            <a:endParaRPr lang="en-US" b="0" dirty="0"/>
          </a:p>
        </p:txBody>
      </p:sp>
      <p:sp>
        <p:nvSpPr>
          <p:cNvPr id="59" name="Text Placeholder 3"/>
          <p:cNvSpPr txBox="1">
            <a:spLocks/>
          </p:cNvSpPr>
          <p:nvPr/>
        </p:nvSpPr>
        <p:spPr bwMode="gray">
          <a:xfrm>
            <a:off x="8268502" y="5510124"/>
            <a:ext cx="3298629" cy="829591"/>
          </a:xfrm>
          <a:prstGeom prst="rect">
            <a:avLst/>
          </a:prstGeom>
        </p:spPr>
        <p:txBody>
          <a:bodyPr vert="horz" lIns="0" tIns="0" rIns="0" bIns="0" rtlCol="0">
            <a:noAutofit/>
          </a:bodyPr>
          <a:lstStyle>
            <a:lvl1pPr marL="0" indent="0" algn="l" defTabSz="1088592" rtl="0" eaLnBrk="1" latinLnBrk="0" hangingPunct="1">
              <a:spcBef>
                <a:spcPts val="2399"/>
              </a:spcBef>
              <a:buClr>
                <a:schemeClr val="accent1"/>
              </a:buClr>
              <a:buSzPct val="80000"/>
              <a:buFontTx/>
              <a:buNone/>
              <a:defRPr sz="2000" b="1" kern="1200">
                <a:solidFill>
                  <a:schemeClr val="tx1"/>
                </a:solidFill>
                <a:latin typeface="+mn-lt"/>
                <a:ea typeface="+mn-ea"/>
                <a:cs typeface="+mn-cs"/>
              </a:defRPr>
            </a:lvl1pPr>
            <a:lvl2pPr marL="0" indent="0" algn="l" defTabSz="1088592"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79970" indent="-179970" algn="l" defTabSz="1088592"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59939" indent="-179970" algn="l" defTabSz="1088592"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39909" indent="-179970" algn="l" defTabSz="1088592" rtl="0" eaLnBrk="1" latinLnBrk="0" hangingPunct="1">
              <a:spcBef>
                <a:spcPts val="250"/>
              </a:spcBef>
              <a:buClr>
                <a:schemeClr val="accent2"/>
              </a:buClr>
              <a:buSzPct val="100000"/>
              <a:buFont typeface="Courier New" pitchFamily="49" charset="0"/>
              <a:buChar char="o"/>
              <a:defRPr sz="1500" kern="1200">
                <a:solidFill>
                  <a:schemeClr val="tx1"/>
                </a:solidFill>
                <a:latin typeface="+mn-lt"/>
                <a:ea typeface="+mn-ea"/>
                <a:cs typeface="+mn-cs"/>
              </a:defRPr>
            </a:lvl5pPr>
            <a:lvl6pPr marL="2993627"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923"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220"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515"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ts val="0"/>
              </a:spcBef>
            </a:pPr>
            <a:r>
              <a:rPr lang="en-US" sz="1400" b="0" dirty="0">
                <a:solidFill>
                  <a:schemeClr val="accent2"/>
                </a:solidFill>
              </a:rPr>
              <a:t>Consume the distributed Virtual Data Models in S/4HANA via </a:t>
            </a:r>
            <a:r>
              <a:rPr lang="en-US" sz="1400" b="0" dirty="0" err="1">
                <a:solidFill>
                  <a:schemeClr val="accent2"/>
                </a:solidFill>
              </a:rPr>
              <a:t>oDATA</a:t>
            </a:r>
            <a:r>
              <a:rPr lang="en-US" sz="1400" b="0" dirty="0">
                <a:solidFill>
                  <a:schemeClr val="accent2"/>
                </a:solidFill>
              </a:rPr>
              <a:t>, or </a:t>
            </a:r>
            <a:r>
              <a:rPr lang="en-US" sz="1400" b="0" dirty="0" err="1">
                <a:solidFill>
                  <a:schemeClr val="accent2"/>
                </a:solidFill>
              </a:rPr>
              <a:t>Lumira</a:t>
            </a:r>
            <a:r>
              <a:rPr lang="en-US" sz="1400" b="0" dirty="0">
                <a:solidFill>
                  <a:schemeClr val="accent2"/>
                </a:solidFill>
              </a:rPr>
              <a:t> and other BI clients via JDBC</a:t>
            </a:r>
          </a:p>
          <a:p>
            <a:pPr>
              <a:spcBef>
                <a:spcPts val="0"/>
              </a:spcBef>
            </a:pPr>
            <a:endParaRPr lang="en-US" sz="1400" b="0" dirty="0">
              <a:solidFill>
                <a:schemeClr val="accent2"/>
              </a:solidFill>
            </a:endParaRPr>
          </a:p>
        </p:txBody>
      </p:sp>
      <p:sp>
        <p:nvSpPr>
          <p:cNvPr id="80" name="Text Placeholder 3"/>
          <p:cNvSpPr txBox="1">
            <a:spLocks/>
          </p:cNvSpPr>
          <p:nvPr/>
        </p:nvSpPr>
        <p:spPr bwMode="gray">
          <a:xfrm>
            <a:off x="667796" y="5496688"/>
            <a:ext cx="3298629" cy="829591"/>
          </a:xfrm>
          <a:prstGeom prst="rect">
            <a:avLst/>
          </a:prstGeom>
        </p:spPr>
        <p:txBody>
          <a:bodyPr vert="horz" lIns="0" tIns="0" rIns="0" bIns="0" rtlCol="0">
            <a:noAutofit/>
          </a:bodyPr>
          <a:lstStyle>
            <a:lvl1pPr marL="0" indent="0" algn="l" defTabSz="1088592" rtl="0" eaLnBrk="1" latinLnBrk="0" hangingPunct="1">
              <a:spcBef>
                <a:spcPts val="2399"/>
              </a:spcBef>
              <a:buClr>
                <a:schemeClr val="accent1"/>
              </a:buClr>
              <a:buSzPct val="80000"/>
              <a:buFontTx/>
              <a:buNone/>
              <a:defRPr sz="2000" b="1" kern="1200">
                <a:solidFill>
                  <a:schemeClr val="tx1"/>
                </a:solidFill>
                <a:latin typeface="+mn-lt"/>
                <a:ea typeface="+mn-ea"/>
                <a:cs typeface="+mn-cs"/>
              </a:defRPr>
            </a:lvl1pPr>
            <a:lvl2pPr marL="0" indent="0" algn="l" defTabSz="1088592"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79970" indent="-179970" algn="l" defTabSz="1088592"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59939" indent="-179970" algn="l" defTabSz="1088592"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39909" indent="-179970" algn="l" defTabSz="1088592" rtl="0" eaLnBrk="1" latinLnBrk="0" hangingPunct="1">
              <a:spcBef>
                <a:spcPts val="250"/>
              </a:spcBef>
              <a:buClr>
                <a:schemeClr val="accent2"/>
              </a:buClr>
              <a:buSzPct val="100000"/>
              <a:buFont typeface="Courier New" pitchFamily="49" charset="0"/>
              <a:buChar char="o"/>
              <a:defRPr sz="1500" kern="1200">
                <a:solidFill>
                  <a:schemeClr val="tx1"/>
                </a:solidFill>
                <a:latin typeface="+mn-lt"/>
                <a:ea typeface="+mn-ea"/>
                <a:cs typeface="+mn-cs"/>
              </a:defRPr>
            </a:lvl5pPr>
            <a:lvl6pPr marL="2993627"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923"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220"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515"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ts val="0"/>
              </a:spcBef>
            </a:pPr>
            <a:r>
              <a:rPr lang="en-US" sz="1400" b="0" dirty="0">
                <a:solidFill>
                  <a:schemeClr val="accent2"/>
                </a:solidFill>
              </a:rPr>
              <a:t>Interactively combine HANA VDMs with data stored in </a:t>
            </a:r>
            <a:r>
              <a:rPr lang="en-US" sz="1400" b="0" dirty="0" err="1">
                <a:solidFill>
                  <a:schemeClr val="accent2"/>
                </a:solidFill>
              </a:rPr>
              <a:t>Vora</a:t>
            </a:r>
            <a:r>
              <a:rPr lang="en-US" sz="1400" b="0" dirty="0">
                <a:solidFill>
                  <a:schemeClr val="accent2"/>
                </a:solidFill>
              </a:rPr>
              <a:t> and HDFS in </a:t>
            </a:r>
            <a:r>
              <a:rPr lang="en-US" sz="1400" b="0" dirty="0" err="1">
                <a:solidFill>
                  <a:schemeClr val="accent2"/>
                </a:solidFill>
              </a:rPr>
              <a:t>Jupyter</a:t>
            </a:r>
            <a:r>
              <a:rPr lang="en-US" sz="1400" b="0" dirty="0">
                <a:solidFill>
                  <a:schemeClr val="accent2"/>
                </a:solidFill>
              </a:rPr>
              <a:t> or use the </a:t>
            </a:r>
            <a:r>
              <a:rPr lang="en-US" sz="1400" b="0" dirty="0" err="1">
                <a:solidFill>
                  <a:schemeClr val="accent2"/>
                </a:solidFill>
              </a:rPr>
              <a:t>Vora</a:t>
            </a:r>
            <a:r>
              <a:rPr lang="en-US" sz="1400" b="0" dirty="0">
                <a:solidFill>
                  <a:schemeClr val="accent2"/>
                </a:solidFill>
              </a:rPr>
              <a:t> Modeler to build multi-dimensional data models</a:t>
            </a:r>
          </a:p>
        </p:txBody>
      </p:sp>
      <p:sp>
        <p:nvSpPr>
          <p:cNvPr id="81" name="Text Placeholder 3"/>
          <p:cNvSpPr txBox="1">
            <a:spLocks/>
          </p:cNvSpPr>
          <p:nvPr/>
        </p:nvSpPr>
        <p:spPr bwMode="gray">
          <a:xfrm>
            <a:off x="4403824" y="5516841"/>
            <a:ext cx="3298629" cy="829591"/>
          </a:xfrm>
          <a:prstGeom prst="rect">
            <a:avLst/>
          </a:prstGeom>
        </p:spPr>
        <p:txBody>
          <a:bodyPr vert="horz" lIns="0" tIns="0" rIns="0" bIns="0" rtlCol="0">
            <a:noAutofit/>
          </a:bodyPr>
          <a:lstStyle>
            <a:lvl1pPr marL="0" indent="0" algn="l" defTabSz="1088592" rtl="0" eaLnBrk="1" latinLnBrk="0" hangingPunct="1">
              <a:spcBef>
                <a:spcPts val="2399"/>
              </a:spcBef>
              <a:buClr>
                <a:schemeClr val="accent1"/>
              </a:buClr>
              <a:buSzPct val="80000"/>
              <a:buFontTx/>
              <a:buNone/>
              <a:defRPr sz="2000" b="1" kern="1200">
                <a:solidFill>
                  <a:schemeClr val="tx1"/>
                </a:solidFill>
                <a:latin typeface="+mn-lt"/>
                <a:ea typeface="+mn-ea"/>
                <a:cs typeface="+mn-cs"/>
              </a:defRPr>
            </a:lvl1pPr>
            <a:lvl2pPr marL="0" indent="0" algn="l" defTabSz="1088592"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79970" indent="-179970" algn="l" defTabSz="1088592"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59939" indent="-179970" algn="l" defTabSz="1088592"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39909" indent="-179970" algn="l" defTabSz="1088592" rtl="0" eaLnBrk="1" latinLnBrk="0" hangingPunct="1">
              <a:spcBef>
                <a:spcPts val="250"/>
              </a:spcBef>
              <a:buClr>
                <a:schemeClr val="accent2"/>
              </a:buClr>
              <a:buSzPct val="100000"/>
              <a:buFont typeface="Courier New" pitchFamily="49" charset="0"/>
              <a:buChar char="o"/>
              <a:defRPr sz="1500" kern="1200">
                <a:solidFill>
                  <a:schemeClr val="tx1"/>
                </a:solidFill>
                <a:latin typeface="+mn-lt"/>
                <a:ea typeface="+mn-ea"/>
                <a:cs typeface="+mn-cs"/>
              </a:defRPr>
            </a:lvl5pPr>
            <a:lvl6pPr marL="2993627"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923"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220"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515"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ts val="0"/>
              </a:spcBef>
            </a:pPr>
            <a:r>
              <a:rPr lang="en-US" sz="1400" b="0" dirty="0">
                <a:solidFill>
                  <a:schemeClr val="accent2"/>
                </a:solidFill>
              </a:rPr>
              <a:t>Benefit from the automatic push-down of calculations to HANA and </a:t>
            </a:r>
            <a:r>
              <a:rPr lang="en-US" sz="1400" b="0" dirty="0" err="1">
                <a:solidFill>
                  <a:schemeClr val="accent2"/>
                </a:solidFill>
              </a:rPr>
              <a:t>Vora</a:t>
            </a:r>
            <a:r>
              <a:rPr lang="en-US" sz="1400" b="0" dirty="0">
                <a:solidFill>
                  <a:schemeClr val="accent2"/>
                </a:solidFill>
              </a:rPr>
              <a:t>. Utilize Spark Streaming, the machine learning and graph analytics library</a:t>
            </a:r>
          </a:p>
          <a:p>
            <a:pPr>
              <a:spcBef>
                <a:spcPts val="0"/>
              </a:spcBef>
            </a:pPr>
            <a:endParaRPr lang="en-US" sz="1400" b="0" dirty="0">
              <a:solidFill>
                <a:schemeClr val="accent2"/>
              </a:solidFill>
            </a:endParaRPr>
          </a:p>
        </p:txBody>
      </p:sp>
      <p:pic>
        <p:nvPicPr>
          <p:cNvPr id="83"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949274" y="1532236"/>
            <a:ext cx="1136398" cy="24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9" name="Rectangle 78"/>
          <p:cNvSpPr/>
          <p:nvPr/>
        </p:nvSpPr>
        <p:spPr>
          <a:xfrm>
            <a:off x="10449228" y="1498642"/>
            <a:ext cx="1238113" cy="1015428"/>
          </a:xfrm>
          <a:prstGeom prst="rect">
            <a:avLst/>
          </a:prstGeom>
        </p:spPr>
        <p:txBody>
          <a:bodyPr wrap="square">
            <a:spAutoFit/>
          </a:bodyPr>
          <a:lstStyle/>
          <a:p>
            <a:pPr algn="ctr" defTabSz="914217" fontAlgn="base">
              <a:spcBef>
                <a:spcPct val="50000"/>
              </a:spcBef>
              <a:spcAft>
                <a:spcPct val="0"/>
              </a:spcAft>
              <a:buClr>
                <a:srgbClr val="F0AB00"/>
              </a:buClr>
              <a:buSzPct val="80000"/>
            </a:pPr>
            <a:endParaRPr lang="en-US" sz="1000" kern="0" dirty="0">
              <a:solidFill>
                <a:srgbClr val="FFFFFF"/>
              </a:solidFill>
              <a:ea typeface="Arial Unicode MS" pitchFamily="34" charset="-128"/>
              <a:cs typeface="Arial Unicode MS" pitchFamily="34" charset="-128"/>
            </a:endParaRPr>
          </a:p>
          <a:p>
            <a:pPr algn="ctr" defTabSz="914217" fontAlgn="base">
              <a:spcBef>
                <a:spcPct val="50000"/>
              </a:spcBef>
              <a:spcAft>
                <a:spcPct val="0"/>
              </a:spcAft>
              <a:buClr>
                <a:srgbClr val="F0AB00"/>
              </a:buClr>
              <a:buSzPct val="80000"/>
            </a:pPr>
            <a:r>
              <a:rPr lang="en-US" sz="1000" kern="0" dirty="0">
                <a:solidFill>
                  <a:srgbClr val="FFFFFF"/>
                </a:solidFill>
                <a:ea typeface="Arial Unicode MS" pitchFamily="34" charset="-128"/>
                <a:cs typeface="Arial Unicode MS" pitchFamily="34" charset="-128"/>
              </a:rPr>
              <a:t>Mashup Enhancements</a:t>
            </a:r>
          </a:p>
          <a:p>
            <a:pPr algn="ctr" defTabSz="914217" fontAlgn="base">
              <a:spcBef>
                <a:spcPct val="50000"/>
              </a:spcBef>
              <a:spcAft>
                <a:spcPct val="0"/>
              </a:spcAft>
              <a:buClr>
                <a:srgbClr val="F0AB00"/>
              </a:buClr>
              <a:buSzPct val="80000"/>
            </a:pPr>
            <a:r>
              <a:rPr lang="en-US" sz="1000" kern="0" dirty="0">
                <a:solidFill>
                  <a:srgbClr val="FFFFFF"/>
                </a:solidFill>
                <a:ea typeface="Arial Unicode MS" pitchFamily="34" charset="-128"/>
                <a:cs typeface="Arial Unicode MS" pitchFamily="34" charset="-128"/>
              </a:rPr>
              <a:t>Open Programming</a:t>
            </a:r>
          </a:p>
        </p:txBody>
      </p:sp>
      <p:sp>
        <p:nvSpPr>
          <p:cNvPr id="45" name="Rectangle 44"/>
          <p:cNvSpPr/>
          <p:nvPr/>
        </p:nvSpPr>
        <p:spPr bwMode="gray">
          <a:xfrm>
            <a:off x="1026560" y="4146826"/>
            <a:ext cx="5923132" cy="269511"/>
          </a:xfrm>
          <a:prstGeom prst="rect">
            <a:avLst/>
          </a:prstGeom>
          <a:solidFill>
            <a:schemeClr val="bg1">
              <a:lumMod val="85000"/>
            </a:schemeClr>
          </a:solidFill>
          <a:ln w="6350" algn="ctr">
            <a:solidFill>
              <a:schemeClr val="bg2"/>
            </a:solidFill>
            <a:miter lim="800000"/>
            <a:headEnd/>
            <a:tailEnd/>
          </a:ln>
          <a:effectLst/>
        </p:spPr>
        <p:txBody>
          <a:bodyPr lIns="62974" tIns="50380" rIns="62974" bIns="50380" rtlCol="0" anchor="ctr"/>
          <a:lstStyle/>
          <a:p>
            <a:pPr algn="r" defTabSz="639843" fontAlgn="base">
              <a:spcBef>
                <a:spcPct val="50000"/>
              </a:spcBef>
              <a:spcAft>
                <a:spcPct val="0"/>
              </a:spcAft>
              <a:buClr>
                <a:srgbClr val="F0AB00"/>
              </a:buClr>
              <a:buSzPct val="80000"/>
            </a:pPr>
            <a:r>
              <a:rPr lang="en-GB" sz="1200" b="1" kern="0" dirty="0">
                <a:solidFill>
                  <a:schemeClr val="tx1">
                    <a:lumMod val="75000"/>
                    <a:lumOff val="25000"/>
                  </a:schemeClr>
                </a:solidFill>
                <a:ea typeface="Arial Unicode MS" pitchFamily="34" charset="-128"/>
                <a:cs typeface="Arial Unicode MS" pitchFamily="34" charset="-128"/>
              </a:rPr>
              <a:t>HDFS </a:t>
            </a:r>
            <a:r>
              <a:rPr lang="en-GB" sz="1050" b="1" kern="0" dirty="0">
                <a:solidFill>
                  <a:schemeClr val="tx1">
                    <a:lumMod val="75000"/>
                    <a:lumOff val="25000"/>
                  </a:schemeClr>
                </a:solidFill>
                <a:ea typeface="Arial Unicode MS" pitchFamily="34" charset="-128"/>
                <a:cs typeface="Arial Unicode MS" pitchFamily="34" charset="-128"/>
              </a:rPr>
              <a:t> </a:t>
            </a:r>
          </a:p>
        </p:txBody>
      </p:sp>
      <p:grpSp>
        <p:nvGrpSpPr>
          <p:cNvPr id="48" name="Group 47"/>
          <p:cNvGrpSpPr/>
          <p:nvPr/>
        </p:nvGrpSpPr>
        <p:grpSpPr>
          <a:xfrm>
            <a:off x="1099277" y="3875487"/>
            <a:ext cx="482028" cy="406934"/>
            <a:chOff x="-1865086" y="3146075"/>
            <a:chExt cx="795303" cy="650379"/>
          </a:xfrm>
        </p:grpSpPr>
        <p:sp>
          <p:nvSpPr>
            <p:cNvPr id="50" name="Arc 49"/>
            <p:cNvSpPr/>
            <p:nvPr/>
          </p:nvSpPr>
          <p:spPr>
            <a:xfrm>
              <a:off x="-1710586" y="3155652"/>
              <a:ext cx="640803" cy="640802"/>
            </a:xfrm>
            <a:prstGeom prst="arc">
              <a:avLst>
                <a:gd name="adj1" fmla="val 16200000"/>
                <a:gd name="adj2" fmla="val 4434781"/>
              </a:avLst>
            </a:prstGeom>
            <a:ln w="6350">
              <a:solidFill>
                <a:srgbClr val="4FB81C"/>
              </a:solidFill>
              <a:prstDash val="dash"/>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800"/>
            </a:p>
          </p:txBody>
        </p:sp>
        <p:sp>
          <p:nvSpPr>
            <p:cNvPr id="53" name="Arc 52"/>
            <p:cNvSpPr/>
            <p:nvPr/>
          </p:nvSpPr>
          <p:spPr>
            <a:xfrm rot="10800000">
              <a:off x="-1865086" y="3146075"/>
              <a:ext cx="640803" cy="640803"/>
            </a:xfrm>
            <a:prstGeom prst="arc">
              <a:avLst>
                <a:gd name="adj1" fmla="val 16200000"/>
                <a:gd name="adj2" fmla="val 4434781"/>
              </a:avLst>
            </a:prstGeom>
            <a:ln w="6350">
              <a:solidFill>
                <a:srgbClr val="4FB81C"/>
              </a:solidFill>
              <a:prstDash val="dash"/>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800"/>
            </a:p>
          </p:txBody>
        </p:sp>
      </p:grpSp>
      <p:sp>
        <p:nvSpPr>
          <p:cNvPr id="66" name="Rectangle 65"/>
          <p:cNvSpPr/>
          <p:nvPr/>
        </p:nvSpPr>
        <p:spPr bwMode="gray">
          <a:xfrm>
            <a:off x="1026560" y="2724094"/>
            <a:ext cx="1041827" cy="1697429"/>
          </a:xfrm>
          <a:prstGeom prst="rect">
            <a:avLst/>
          </a:prstGeom>
          <a:noFill/>
          <a:ln w="6350" algn="ctr">
            <a:solidFill>
              <a:schemeClr val="bg2">
                <a:lumMod val="75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7" name="Rectangle 66"/>
          <p:cNvSpPr/>
          <p:nvPr/>
        </p:nvSpPr>
        <p:spPr bwMode="gray">
          <a:xfrm>
            <a:off x="1026560" y="1866779"/>
            <a:ext cx="1396312" cy="514521"/>
          </a:xfrm>
          <a:prstGeom prst="rect">
            <a:avLst/>
          </a:prstGeom>
          <a:noFill/>
          <a:ln w="6350" algn="ctr">
            <a:solidFill>
              <a:schemeClr val="bg2">
                <a:lumMod val="75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nvGrpSpPr>
          <p:cNvPr id="4" name="Group 3"/>
          <p:cNvGrpSpPr/>
          <p:nvPr/>
        </p:nvGrpSpPr>
        <p:grpSpPr>
          <a:xfrm>
            <a:off x="7375929" y="2723947"/>
            <a:ext cx="3788694" cy="1731408"/>
            <a:chOff x="405361" y="3390828"/>
            <a:chExt cx="3789571" cy="1784328"/>
          </a:xfrm>
        </p:grpSpPr>
        <p:grpSp>
          <p:nvGrpSpPr>
            <p:cNvPr id="103" name="Group 102"/>
            <p:cNvGrpSpPr/>
            <p:nvPr/>
          </p:nvGrpSpPr>
          <p:grpSpPr>
            <a:xfrm>
              <a:off x="599749" y="3631679"/>
              <a:ext cx="1276837" cy="1237927"/>
              <a:chOff x="1311530" y="3372535"/>
              <a:chExt cx="1482324" cy="1482324"/>
            </a:xfrm>
          </p:grpSpPr>
          <p:pic>
            <p:nvPicPr>
              <p:cNvPr id="104" name="Picture 103" descr="HANA_Chip.em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11530" y="3372535"/>
                <a:ext cx="1482324" cy="1482324"/>
              </a:xfrm>
              <a:prstGeom prst="rect">
                <a:avLst/>
              </a:prstGeom>
            </p:spPr>
          </p:pic>
          <p:sp>
            <p:nvSpPr>
              <p:cNvPr id="105" name="TextBox 104"/>
              <p:cNvSpPr txBox="1"/>
              <p:nvPr/>
            </p:nvSpPr>
            <p:spPr>
              <a:xfrm>
                <a:off x="1503601" y="3557851"/>
                <a:ext cx="1066745" cy="497415"/>
              </a:xfrm>
              <a:prstGeom prst="rect">
                <a:avLst/>
              </a:prstGeom>
              <a:noFill/>
              <a:effectLst/>
            </p:spPr>
            <p:txBody>
              <a:bodyPr wrap="square" lIns="63983" tIns="31992" rIns="63983" bIns="31992" rtlCol="0">
                <a:spAutoFit/>
              </a:bodyPr>
              <a:lstStyle/>
              <a:p>
                <a:pPr algn="ctr" fontAlgn="base">
                  <a:spcBef>
                    <a:spcPct val="50000"/>
                  </a:spcBef>
                  <a:spcAft>
                    <a:spcPct val="0"/>
                  </a:spcAft>
                  <a:buClr>
                    <a:srgbClr val="F0AB00"/>
                  </a:buClr>
                  <a:buSzPct val="80000"/>
                </a:pPr>
                <a:r>
                  <a:rPr lang="en-US" sz="1100" kern="0" dirty="0">
                    <a:solidFill>
                      <a:schemeClr val="bg1"/>
                    </a:solidFill>
                    <a:ea typeface="Arial Unicode MS" pitchFamily="34" charset="-128"/>
                    <a:cs typeface="Arial Unicode MS" pitchFamily="34" charset="-128"/>
                  </a:rPr>
                  <a:t>In-Memory </a:t>
                </a:r>
                <a:br>
                  <a:rPr lang="en-US" sz="1100" kern="0" dirty="0">
                    <a:solidFill>
                      <a:schemeClr val="bg1"/>
                    </a:solidFill>
                    <a:ea typeface="Arial Unicode MS" pitchFamily="34" charset="-128"/>
                    <a:cs typeface="Arial Unicode MS" pitchFamily="34" charset="-128"/>
                  </a:rPr>
                </a:br>
                <a:r>
                  <a:rPr lang="en-US" sz="1100" kern="0" dirty="0">
                    <a:solidFill>
                      <a:schemeClr val="bg1"/>
                    </a:solidFill>
                    <a:ea typeface="Arial Unicode MS" pitchFamily="34" charset="-128"/>
                    <a:cs typeface="Arial Unicode MS" pitchFamily="34" charset="-128"/>
                  </a:rPr>
                  <a:t>Store</a:t>
                </a:r>
              </a:p>
            </p:txBody>
          </p:sp>
        </p:grpSp>
        <p:sp>
          <p:nvSpPr>
            <p:cNvPr id="43" name="Rectangle 42"/>
            <p:cNvSpPr/>
            <p:nvPr/>
          </p:nvSpPr>
          <p:spPr bwMode="gray">
            <a:xfrm>
              <a:off x="405361" y="3390828"/>
              <a:ext cx="3789571" cy="1744116"/>
            </a:xfrm>
            <a:prstGeom prst="rect">
              <a:avLst/>
            </a:prstGeom>
            <a:noFill/>
            <a:ln w="25400" algn="ctr">
              <a:solidFill>
                <a:schemeClr val="bg1">
                  <a:lumMod val="85000"/>
                </a:schemeClr>
              </a:solidFill>
              <a:miter lim="800000"/>
              <a:headEnd/>
              <a:tailEnd/>
            </a:ln>
            <a:effectLst/>
          </p:spPr>
          <p:txBody>
            <a:bodyPr lIns="62974" tIns="50380" rIns="62974" bIns="50380" rtlCol="0" anchor="ctr"/>
            <a:lstStyle/>
            <a:p>
              <a:pPr algn="r" defTabSz="639843" fontAlgn="base">
                <a:spcBef>
                  <a:spcPct val="50000"/>
                </a:spcBef>
                <a:spcAft>
                  <a:spcPct val="0"/>
                </a:spcAft>
                <a:buClr>
                  <a:srgbClr val="F0AB00"/>
                </a:buClr>
                <a:buSzPct val="80000"/>
              </a:pPr>
              <a:endParaRPr lang="en-GB" sz="1050" b="1" kern="0" dirty="0">
                <a:solidFill>
                  <a:schemeClr val="tx1">
                    <a:lumMod val="75000"/>
                    <a:lumOff val="25000"/>
                  </a:schemeClr>
                </a:solidFill>
                <a:ea typeface="Arial Unicode MS" pitchFamily="34" charset="-128"/>
                <a:cs typeface="Arial Unicode MS" pitchFamily="34" charset="-128"/>
              </a:endParaRPr>
            </a:p>
          </p:txBody>
        </p:sp>
        <p:sp>
          <p:nvSpPr>
            <p:cNvPr id="44" name="Text Placeholder 3"/>
            <p:cNvSpPr txBox="1">
              <a:spLocks/>
            </p:cNvSpPr>
            <p:nvPr/>
          </p:nvSpPr>
          <p:spPr bwMode="gray">
            <a:xfrm>
              <a:off x="1336380" y="4884013"/>
              <a:ext cx="1810432" cy="291143"/>
            </a:xfrm>
            <a:prstGeom prst="rect">
              <a:avLst/>
            </a:prstGeom>
          </p:spPr>
          <p:txBody>
            <a:bodyPr vert="horz" lIns="0" tIns="0" rIns="0" bIns="0" rtlCol="0">
              <a:noAutofit/>
            </a:bodyPr>
            <a:lstStyle>
              <a:lvl1pPr marL="0" indent="0" algn="l" defTabSz="1088592" rtl="0" eaLnBrk="1" latinLnBrk="0" hangingPunct="1">
                <a:spcBef>
                  <a:spcPts val="2399"/>
                </a:spcBef>
                <a:buClr>
                  <a:schemeClr val="accent1"/>
                </a:buClr>
                <a:buSzPct val="80000"/>
                <a:buFontTx/>
                <a:buNone/>
                <a:defRPr sz="2000" b="1" kern="1200">
                  <a:solidFill>
                    <a:schemeClr val="tx1"/>
                  </a:solidFill>
                  <a:latin typeface="+mn-lt"/>
                  <a:ea typeface="+mn-ea"/>
                  <a:cs typeface="+mn-cs"/>
                </a:defRPr>
              </a:lvl1pPr>
              <a:lvl2pPr marL="0" indent="0" algn="l" defTabSz="1088592"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79970" indent="-179970" algn="l" defTabSz="1088592"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59939" indent="-179970" algn="l" defTabSz="1088592"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39909" indent="-179970" algn="l" defTabSz="1088592" rtl="0" eaLnBrk="1" latinLnBrk="0" hangingPunct="1">
                <a:spcBef>
                  <a:spcPts val="250"/>
                </a:spcBef>
                <a:buClr>
                  <a:schemeClr val="accent2"/>
                </a:buClr>
                <a:buSzPct val="100000"/>
                <a:buFont typeface="Courier New" pitchFamily="49" charset="0"/>
                <a:buChar char="o"/>
                <a:defRPr sz="1500" kern="1200">
                  <a:solidFill>
                    <a:schemeClr val="tx1"/>
                  </a:solidFill>
                  <a:latin typeface="+mn-lt"/>
                  <a:ea typeface="+mn-ea"/>
                  <a:cs typeface="+mn-cs"/>
                </a:defRPr>
              </a:lvl5pPr>
              <a:lvl6pPr marL="2993627"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923"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220"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515"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ts val="0"/>
                </a:spcBef>
              </a:pPr>
              <a:r>
                <a:rPr lang="en-US" sz="1400" dirty="0">
                  <a:solidFill>
                    <a:schemeClr val="accent2"/>
                  </a:solidFill>
                </a:rPr>
                <a:t>SAP HANA Platform</a:t>
              </a:r>
              <a:endParaRPr lang="en-US" sz="1400" b="0" dirty="0">
                <a:solidFill>
                  <a:schemeClr val="accent2"/>
                </a:solidFill>
              </a:endParaRPr>
            </a:p>
          </p:txBody>
        </p:sp>
        <p:grpSp>
          <p:nvGrpSpPr>
            <p:cNvPr id="89" name="Group 88"/>
            <p:cNvGrpSpPr/>
            <p:nvPr/>
          </p:nvGrpSpPr>
          <p:grpSpPr>
            <a:xfrm>
              <a:off x="1932630" y="3721940"/>
              <a:ext cx="2007126" cy="1087581"/>
              <a:chOff x="7151865" y="1334342"/>
              <a:chExt cx="2007126" cy="1087581"/>
            </a:xfrm>
          </p:grpSpPr>
          <p:sp>
            <p:nvSpPr>
              <p:cNvPr id="90" name="Rectangle 89"/>
              <p:cNvSpPr/>
              <p:nvPr/>
            </p:nvSpPr>
            <p:spPr bwMode="gray">
              <a:xfrm>
                <a:off x="7151865" y="1334342"/>
                <a:ext cx="1994225" cy="273521"/>
              </a:xfrm>
              <a:prstGeom prst="rect">
                <a:avLst/>
              </a:prstGeom>
              <a:solidFill>
                <a:schemeClr val="bg1">
                  <a:lumMod val="95000"/>
                  <a:alpha val="85000"/>
                </a:schemeClr>
              </a:solidFill>
              <a:ln w="6350" algn="ctr">
                <a:noFill/>
                <a:miter lim="800000"/>
                <a:headEnd/>
                <a:tailEnd/>
              </a:ln>
            </p:spPr>
            <p:txBody>
              <a:bodyPr lIns="89979" tIns="0" rIns="89979" bIns="0" rtlCol="0" anchor="ctr"/>
              <a:lstStyle/>
              <a:p>
                <a:pPr algn="ctr" defTabSz="914217" fontAlgn="base">
                  <a:spcBef>
                    <a:spcPct val="50000"/>
                  </a:spcBef>
                  <a:spcAft>
                    <a:spcPct val="0"/>
                  </a:spcAft>
                  <a:buClr>
                    <a:srgbClr val="F0AB00"/>
                  </a:buClr>
                  <a:buSzPct val="80000"/>
                </a:pPr>
                <a:r>
                  <a:rPr lang="en-US" sz="1100" kern="0" dirty="0">
                    <a:solidFill>
                      <a:schemeClr val="bg2">
                        <a:lumMod val="50000"/>
                      </a:schemeClr>
                    </a:solidFill>
                    <a:ea typeface="Arial Unicode MS" pitchFamily="34" charset="-128"/>
                    <a:cs typeface="Arial Unicode MS" pitchFamily="34" charset="-128"/>
                  </a:rPr>
                  <a:t>Application Services</a:t>
                </a:r>
              </a:p>
            </p:txBody>
          </p:sp>
          <p:sp>
            <p:nvSpPr>
              <p:cNvPr id="91" name="Rectangle 90"/>
              <p:cNvSpPr/>
              <p:nvPr/>
            </p:nvSpPr>
            <p:spPr bwMode="gray">
              <a:xfrm>
                <a:off x="7151865" y="1899264"/>
                <a:ext cx="2005961" cy="220371"/>
              </a:xfrm>
              <a:prstGeom prst="rect">
                <a:avLst/>
              </a:prstGeom>
              <a:solidFill>
                <a:schemeClr val="bg1">
                  <a:lumMod val="95000"/>
                  <a:alpha val="85000"/>
                </a:schemeClr>
              </a:solidFill>
              <a:ln w="6350" algn="ctr">
                <a:noFill/>
                <a:miter lim="800000"/>
                <a:headEnd/>
                <a:tailEnd/>
              </a:ln>
            </p:spPr>
            <p:txBody>
              <a:bodyPr lIns="89979" tIns="0" rIns="89979" bIns="0" rtlCol="0" anchor="ctr"/>
              <a:lstStyle/>
              <a:p>
                <a:pPr algn="ctr" defTabSz="914217" fontAlgn="base">
                  <a:spcBef>
                    <a:spcPct val="50000"/>
                  </a:spcBef>
                  <a:spcAft>
                    <a:spcPct val="0"/>
                  </a:spcAft>
                  <a:buClr>
                    <a:srgbClr val="F0AB00"/>
                  </a:buClr>
                  <a:buSzPct val="80000"/>
                </a:pPr>
                <a:r>
                  <a:rPr lang="en-US" sz="1100" kern="0" dirty="0">
                    <a:solidFill>
                      <a:schemeClr val="accent2"/>
                    </a:solidFill>
                    <a:ea typeface="Arial Unicode MS" pitchFamily="34" charset="-128"/>
                    <a:cs typeface="Arial Unicode MS" pitchFamily="34" charset="-128"/>
                  </a:rPr>
                  <a:t>Database Services</a:t>
                </a:r>
              </a:p>
            </p:txBody>
          </p:sp>
          <p:sp>
            <p:nvSpPr>
              <p:cNvPr id="92" name="Rectangle 91"/>
              <p:cNvSpPr/>
              <p:nvPr/>
            </p:nvSpPr>
            <p:spPr bwMode="gray">
              <a:xfrm>
                <a:off x="7151865" y="2155150"/>
                <a:ext cx="2007126" cy="266773"/>
              </a:xfrm>
              <a:prstGeom prst="rect">
                <a:avLst/>
              </a:prstGeom>
              <a:solidFill>
                <a:schemeClr val="bg1">
                  <a:lumMod val="95000"/>
                  <a:alpha val="85000"/>
                </a:schemeClr>
              </a:solidFill>
              <a:ln w="6350" algn="ctr">
                <a:noFill/>
                <a:miter lim="800000"/>
                <a:headEnd/>
                <a:tailEnd/>
              </a:ln>
            </p:spPr>
            <p:txBody>
              <a:bodyPr lIns="89979" tIns="0" rIns="89979" bIns="0" rtlCol="0" anchor="ctr"/>
              <a:lstStyle/>
              <a:p>
                <a:pPr algn="ctr" defTabSz="914217" fontAlgn="base">
                  <a:spcBef>
                    <a:spcPct val="50000"/>
                  </a:spcBef>
                  <a:spcAft>
                    <a:spcPct val="0"/>
                  </a:spcAft>
                  <a:buClr>
                    <a:srgbClr val="F0AB00"/>
                  </a:buClr>
                  <a:buSzPct val="80000"/>
                </a:pPr>
                <a:r>
                  <a:rPr lang="en-US" sz="1100" kern="0" dirty="0">
                    <a:solidFill>
                      <a:schemeClr val="accent2"/>
                    </a:solidFill>
                    <a:ea typeface="Arial Unicode MS" pitchFamily="34" charset="-128"/>
                    <a:cs typeface="Arial Unicode MS" pitchFamily="34" charset="-128"/>
                  </a:rPr>
                  <a:t>Integration Services</a:t>
                </a:r>
              </a:p>
            </p:txBody>
          </p:sp>
          <p:sp>
            <p:nvSpPr>
              <p:cNvPr id="93" name="Rectangle 92"/>
              <p:cNvSpPr/>
              <p:nvPr/>
            </p:nvSpPr>
            <p:spPr bwMode="gray">
              <a:xfrm>
                <a:off x="7151865" y="1643378"/>
                <a:ext cx="2005961" cy="220371"/>
              </a:xfrm>
              <a:prstGeom prst="rect">
                <a:avLst/>
              </a:prstGeom>
              <a:solidFill>
                <a:schemeClr val="bg1">
                  <a:lumMod val="95000"/>
                  <a:alpha val="85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100" kern="0" dirty="0">
                    <a:solidFill>
                      <a:schemeClr val="accent2"/>
                    </a:solidFill>
                    <a:ea typeface="Arial Unicode MS" pitchFamily="34" charset="-128"/>
                    <a:cs typeface="Arial Unicode MS" pitchFamily="34" charset="-128"/>
                  </a:rPr>
                  <a:t>Processing Services</a:t>
                </a:r>
              </a:p>
            </p:txBody>
          </p:sp>
        </p:grpSp>
      </p:grpSp>
      <p:grpSp>
        <p:nvGrpSpPr>
          <p:cNvPr id="102" name="Group 101"/>
          <p:cNvGrpSpPr/>
          <p:nvPr/>
        </p:nvGrpSpPr>
        <p:grpSpPr>
          <a:xfrm>
            <a:off x="5217064" y="2790330"/>
            <a:ext cx="1023462" cy="1418427"/>
            <a:chOff x="5139581" y="2087915"/>
            <a:chExt cx="1023699" cy="1418755"/>
          </a:xfrm>
        </p:grpSpPr>
        <p:pic>
          <p:nvPicPr>
            <p:cNvPr id="106" name="Picture 105" descr="logov_colored_png_425px.png"/>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67041" y="2894746"/>
              <a:ext cx="596239" cy="611924"/>
            </a:xfrm>
            <a:prstGeom prst="rect">
              <a:avLst/>
            </a:prstGeom>
          </p:spPr>
        </p:pic>
        <p:pic>
          <p:nvPicPr>
            <p:cNvPr id="107" name="Picture 106"/>
            <p:cNvPicPr/>
            <p:nvPr/>
          </p:nvPicPr>
          <p:blipFill>
            <a:blip r:embed="rId6"/>
            <a:stretch>
              <a:fillRect/>
            </a:stretch>
          </p:blipFill>
          <p:spPr>
            <a:xfrm>
              <a:off x="5139581" y="2087915"/>
              <a:ext cx="753930" cy="665498"/>
            </a:xfrm>
            <a:prstGeom prst="rect">
              <a:avLst/>
            </a:prstGeom>
          </p:spPr>
        </p:pic>
      </p:grpSp>
      <p:grpSp>
        <p:nvGrpSpPr>
          <p:cNvPr id="115" name="Group 114"/>
          <p:cNvGrpSpPr/>
          <p:nvPr/>
        </p:nvGrpSpPr>
        <p:grpSpPr>
          <a:xfrm>
            <a:off x="2467246" y="3875487"/>
            <a:ext cx="482028" cy="406934"/>
            <a:chOff x="-1865086" y="3146075"/>
            <a:chExt cx="795303" cy="650379"/>
          </a:xfrm>
        </p:grpSpPr>
        <p:sp>
          <p:nvSpPr>
            <p:cNvPr id="116" name="Arc 115"/>
            <p:cNvSpPr/>
            <p:nvPr/>
          </p:nvSpPr>
          <p:spPr>
            <a:xfrm>
              <a:off x="-1710586" y="3155652"/>
              <a:ext cx="640803" cy="640802"/>
            </a:xfrm>
            <a:prstGeom prst="arc">
              <a:avLst>
                <a:gd name="adj1" fmla="val 16200000"/>
                <a:gd name="adj2" fmla="val 4434781"/>
              </a:avLst>
            </a:prstGeom>
            <a:ln w="6350">
              <a:solidFill>
                <a:srgbClr val="4FB81C"/>
              </a:solidFill>
              <a:prstDash val="dash"/>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800"/>
            </a:p>
          </p:txBody>
        </p:sp>
        <p:sp>
          <p:nvSpPr>
            <p:cNvPr id="117" name="Arc 116"/>
            <p:cNvSpPr/>
            <p:nvPr/>
          </p:nvSpPr>
          <p:spPr>
            <a:xfrm rot="10800000">
              <a:off x="-1865086" y="3146075"/>
              <a:ext cx="640803" cy="640803"/>
            </a:xfrm>
            <a:prstGeom prst="arc">
              <a:avLst>
                <a:gd name="adj1" fmla="val 16200000"/>
                <a:gd name="adj2" fmla="val 4434781"/>
              </a:avLst>
            </a:prstGeom>
            <a:ln w="6350">
              <a:solidFill>
                <a:srgbClr val="4FB81C"/>
              </a:solidFill>
              <a:prstDash val="dash"/>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800"/>
            </a:p>
          </p:txBody>
        </p:sp>
      </p:grpSp>
      <p:sp>
        <p:nvSpPr>
          <p:cNvPr id="118" name="Rectangle 117"/>
          <p:cNvSpPr/>
          <p:nvPr/>
        </p:nvSpPr>
        <p:spPr bwMode="gray">
          <a:xfrm>
            <a:off x="2394528" y="2724094"/>
            <a:ext cx="1041827" cy="1697429"/>
          </a:xfrm>
          <a:prstGeom prst="rect">
            <a:avLst/>
          </a:prstGeom>
          <a:noFill/>
          <a:ln w="6350" algn="ctr">
            <a:solidFill>
              <a:schemeClr val="bg2">
                <a:lumMod val="75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nvGrpSpPr>
          <p:cNvPr id="119" name="Group 118"/>
          <p:cNvGrpSpPr/>
          <p:nvPr/>
        </p:nvGrpSpPr>
        <p:grpSpPr>
          <a:xfrm>
            <a:off x="2502757" y="2790330"/>
            <a:ext cx="1023462" cy="1418427"/>
            <a:chOff x="5139581" y="2087915"/>
            <a:chExt cx="1023699" cy="1418755"/>
          </a:xfrm>
        </p:grpSpPr>
        <p:pic>
          <p:nvPicPr>
            <p:cNvPr id="120" name="Picture 119" descr="logov_colored_png_425px.png"/>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67041" y="2894746"/>
              <a:ext cx="596239" cy="611924"/>
            </a:xfrm>
            <a:prstGeom prst="rect">
              <a:avLst/>
            </a:prstGeom>
          </p:spPr>
        </p:pic>
        <p:pic>
          <p:nvPicPr>
            <p:cNvPr id="121" name="Picture 120"/>
            <p:cNvPicPr/>
            <p:nvPr/>
          </p:nvPicPr>
          <p:blipFill>
            <a:blip r:embed="rId6"/>
            <a:stretch>
              <a:fillRect/>
            </a:stretch>
          </p:blipFill>
          <p:spPr>
            <a:xfrm>
              <a:off x="5139581" y="2087915"/>
              <a:ext cx="753930" cy="665498"/>
            </a:xfrm>
            <a:prstGeom prst="rect">
              <a:avLst/>
            </a:prstGeom>
          </p:spPr>
        </p:pic>
      </p:grpSp>
      <p:grpSp>
        <p:nvGrpSpPr>
          <p:cNvPr id="122" name="Group 121"/>
          <p:cNvGrpSpPr/>
          <p:nvPr/>
        </p:nvGrpSpPr>
        <p:grpSpPr>
          <a:xfrm>
            <a:off x="3877333" y="3865811"/>
            <a:ext cx="482028" cy="406934"/>
            <a:chOff x="-1865086" y="3146075"/>
            <a:chExt cx="795303" cy="650379"/>
          </a:xfrm>
        </p:grpSpPr>
        <p:sp>
          <p:nvSpPr>
            <p:cNvPr id="123" name="Arc 122"/>
            <p:cNvSpPr/>
            <p:nvPr/>
          </p:nvSpPr>
          <p:spPr>
            <a:xfrm>
              <a:off x="-1710586" y="3155652"/>
              <a:ext cx="640803" cy="640802"/>
            </a:xfrm>
            <a:prstGeom prst="arc">
              <a:avLst>
                <a:gd name="adj1" fmla="val 16200000"/>
                <a:gd name="adj2" fmla="val 4434781"/>
              </a:avLst>
            </a:prstGeom>
            <a:ln w="6350">
              <a:solidFill>
                <a:srgbClr val="4FB81C"/>
              </a:solidFill>
              <a:prstDash val="dash"/>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800"/>
            </a:p>
          </p:txBody>
        </p:sp>
        <p:sp>
          <p:nvSpPr>
            <p:cNvPr id="124" name="Arc 123"/>
            <p:cNvSpPr/>
            <p:nvPr/>
          </p:nvSpPr>
          <p:spPr>
            <a:xfrm rot="10800000">
              <a:off x="-1865086" y="3146075"/>
              <a:ext cx="640803" cy="640803"/>
            </a:xfrm>
            <a:prstGeom prst="arc">
              <a:avLst>
                <a:gd name="adj1" fmla="val 16200000"/>
                <a:gd name="adj2" fmla="val 4434781"/>
              </a:avLst>
            </a:prstGeom>
            <a:ln w="6350">
              <a:solidFill>
                <a:srgbClr val="4FB81C"/>
              </a:solidFill>
              <a:prstDash val="dash"/>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800"/>
            </a:p>
          </p:txBody>
        </p:sp>
      </p:grpSp>
      <p:sp>
        <p:nvSpPr>
          <p:cNvPr id="125" name="Rectangle 124"/>
          <p:cNvSpPr/>
          <p:nvPr/>
        </p:nvSpPr>
        <p:spPr bwMode="gray">
          <a:xfrm>
            <a:off x="3804616" y="2725302"/>
            <a:ext cx="1041827" cy="1697429"/>
          </a:xfrm>
          <a:prstGeom prst="rect">
            <a:avLst/>
          </a:prstGeom>
          <a:noFill/>
          <a:ln w="6350" algn="ctr">
            <a:solidFill>
              <a:schemeClr val="bg2">
                <a:lumMod val="75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nvGrpSpPr>
          <p:cNvPr id="126" name="Group 125"/>
          <p:cNvGrpSpPr/>
          <p:nvPr/>
        </p:nvGrpSpPr>
        <p:grpSpPr>
          <a:xfrm>
            <a:off x="3912844" y="2780654"/>
            <a:ext cx="1023462" cy="1418427"/>
            <a:chOff x="5139581" y="2087915"/>
            <a:chExt cx="1023699" cy="1418755"/>
          </a:xfrm>
        </p:grpSpPr>
        <p:pic>
          <p:nvPicPr>
            <p:cNvPr id="127" name="Picture 126" descr="logov_colored_png_425px.png"/>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67041" y="2894746"/>
              <a:ext cx="596239" cy="611924"/>
            </a:xfrm>
            <a:prstGeom prst="rect">
              <a:avLst/>
            </a:prstGeom>
          </p:spPr>
        </p:pic>
        <p:pic>
          <p:nvPicPr>
            <p:cNvPr id="128" name="Picture 127"/>
            <p:cNvPicPr/>
            <p:nvPr/>
          </p:nvPicPr>
          <p:blipFill>
            <a:blip r:embed="rId6"/>
            <a:stretch>
              <a:fillRect/>
            </a:stretch>
          </p:blipFill>
          <p:spPr>
            <a:xfrm>
              <a:off x="5139581" y="2087915"/>
              <a:ext cx="753930" cy="665498"/>
            </a:xfrm>
            <a:prstGeom prst="rect">
              <a:avLst/>
            </a:prstGeom>
          </p:spPr>
        </p:pic>
      </p:grpSp>
      <p:sp>
        <p:nvSpPr>
          <p:cNvPr id="6" name="TextBox 5"/>
          <p:cNvSpPr txBox="1"/>
          <p:nvPr/>
        </p:nvSpPr>
        <p:spPr>
          <a:xfrm>
            <a:off x="1526756" y="2042053"/>
            <a:ext cx="833369" cy="27693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a:ea typeface="Arial Unicode MS" pitchFamily="34" charset="-128"/>
                <a:cs typeface="Arial Unicode MS" pitchFamily="34" charset="-128"/>
              </a:rPr>
              <a:t>Modeler</a:t>
            </a:r>
            <a:endParaRPr lang="en-US" sz="1800" kern="0" dirty="0" err="1">
              <a:ea typeface="Arial Unicode MS" pitchFamily="34" charset="-128"/>
              <a:cs typeface="Arial Unicode MS" pitchFamily="34" charset="-128"/>
            </a:endParaRPr>
          </a:p>
        </p:txBody>
      </p:sp>
      <p:pic>
        <p:nvPicPr>
          <p:cNvPr id="137" name="Picture 136" descr="logov_colored_png_425px.png"/>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26560" y="1812016"/>
            <a:ext cx="596101" cy="611782"/>
          </a:xfrm>
          <a:prstGeom prst="rect">
            <a:avLst/>
          </a:prstGeom>
        </p:spPr>
      </p:pic>
      <p:sp>
        <p:nvSpPr>
          <p:cNvPr id="138" name="Rectangle 137"/>
          <p:cNvSpPr/>
          <p:nvPr/>
        </p:nvSpPr>
        <p:spPr bwMode="gray">
          <a:xfrm>
            <a:off x="1028627" y="2434986"/>
            <a:ext cx="5134829" cy="215433"/>
          </a:xfrm>
          <a:prstGeom prst="rect">
            <a:avLst/>
          </a:prstGeom>
          <a:noFill/>
          <a:ln w="6350" algn="ctr">
            <a:solidFill>
              <a:schemeClr val="bg2">
                <a:lumMod val="75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b="1" kern="0" dirty="0">
                <a:ea typeface="Arial Unicode MS" pitchFamily="34" charset="-128"/>
                <a:cs typeface="Arial Unicode MS" pitchFamily="34" charset="-128"/>
              </a:rPr>
              <a:t>Apache </a:t>
            </a:r>
            <a:r>
              <a:rPr lang="en-US" sz="1200" b="1" kern="0" dirty="0" err="1">
                <a:ea typeface="Arial Unicode MS" pitchFamily="34" charset="-128"/>
                <a:cs typeface="Arial Unicode MS" pitchFamily="34" charset="-128"/>
              </a:rPr>
              <a:t>Toree</a:t>
            </a:r>
            <a:r>
              <a:rPr lang="en-US" sz="1200" b="1" kern="0" dirty="0">
                <a:ea typeface="Arial Unicode MS" pitchFamily="34" charset="-128"/>
                <a:cs typeface="Arial Unicode MS" pitchFamily="34" charset="-128"/>
              </a:rPr>
              <a:t> (Spark Kernel) / </a:t>
            </a:r>
            <a:r>
              <a:rPr lang="en-US" sz="1200" b="1" kern="0" dirty="0" err="1">
                <a:ea typeface="Arial Unicode MS" pitchFamily="34" charset="-128"/>
                <a:cs typeface="Arial Unicode MS" pitchFamily="34" charset="-128"/>
              </a:rPr>
              <a:t>dVDM</a:t>
            </a:r>
            <a:r>
              <a:rPr lang="en-US" sz="1200" b="1" kern="0" dirty="0">
                <a:ea typeface="Arial Unicode MS" pitchFamily="34" charset="-128"/>
                <a:cs typeface="Arial Unicode MS" pitchFamily="34" charset="-128"/>
              </a:rPr>
              <a:t> Persistency / JDBC / open CDS</a:t>
            </a:r>
            <a:endParaRPr lang="en-US" sz="1200" b="1" kern="0" dirty="0" err="1">
              <a:ea typeface="Arial Unicode MS" pitchFamily="34" charset="-128"/>
              <a:cs typeface="Arial Unicode MS" pitchFamily="34" charset="-128"/>
            </a:endParaRPr>
          </a:p>
        </p:txBody>
      </p:sp>
      <p:pic>
        <p:nvPicPr>
          <p:cNvPr id="142" name="Picture 141"/>
          <p:cNvPicPr/>
          <p:nvPr/>
        </p:nvPicPr>
        <p:blipFill>
          <a:blip r:embed="rId7"/>
          <a:stretch>
            <a:fillRect/>
          </a:stretch>
        </p:blipFill>
        <p:spPr>
          <a:xfrm>
            <a:off x="7875516" y="1971994"/>
            <a:ext cx="2789518" cy="530336"/>
          </a:xfrm>
          <a:prstGeom prst="rect">
            <a:avLst/>
          </a:prstGeom>
        </p:spPr>
      </p:pic>
      <p:grpSp>
        <p:nvGrpSpPr>
          <p:cNvPr id="157" name="Group 156"/>
          <p:cNvGrpSpPr/>
          <p:nvPr/>
        </p:nvGrpSpPr>
        <p:grpSpPr>
          <a:xfrm>
            <a:off x="5211493" y="3875910"/>
            <a:ext cx="482028" cy="406934"/>
            <a:chOff x="-1865086" y="3146075"/>
            <a:chExt cx="795303" cy="650379"/>
          </a:xfrm>
        </p:grpSpPr>
        <p:sp>
          <p:nvSpPr>
            <p:cNvPr id="158" name="Arc 157"/>
            <p:cNvSpPr/>
            <p:nvPr/>
          </p:nvSpPr>
          <p:spPr>
            <a:xfrm>
              <a:off x="-1710586" y="3155652"/>
              <a:ext cx="640803" cy="640802"/>
            </a:xfrm>
            <a:prstGeom prst="arc">
              <a:avLst>
                <a:gd name="adj1" fmla="val 16200000"/>
                <a:gd name="adj2" fmla="val 4434781"/>
              </a:avLst>
            </a:prstGeom>
            <a:ln w="6350">
              <a:solidFill>
                <a:srgbClr val="4FB81C"/>
              </a:solidFill>
              <a:prstDash val="dash"/>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800"/>
            </a:p>
          </p:txBody>
        </p:sp>
        <p:sp>
          <p:nvSpPr>
            <p:cNvPr id="159" name="Arc 158"/>
            <p:cNvSpPr/>
            <p:nvPr/>
          </p:nvSpPr>
          <p:spPr>
            <a:xfrm rot="10800000">
              <a:off x="-1865086" y="3146075"/>
              <a:ext cx="640803" cy="640803"/>
            </a:xfrm>
            <a:prstGeom prst="arc">
              <a:avLst>
                <a:gd name="adj1" fmla="val 16200000"/>
                <a:gd name="adj2" fmla="val 4434781"/>
              </a:avLst>
            </a:prstGeom>
            <a:ln w="6350">
              <a:solidFill>
                <a:srgbClr val="4FB81C"/>
              </a:solidFill>
              <a:prstDash val="dash"/>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800"/>
            </a:p>
          </p:txBody>
        </p:sp>
      </p:grpSp>
      <p:sp>
        <p:nvSpPr>
          <p:cNvPr id="160" name="Rectangle 159"/>
          <p:cNvSpPr/>
          <p:nvPr/>
        </p:nvSpPr>
        <p:spPr bwMode="gray">
          <a:xfrm>
            <a:off x="5121630" y="2723947"/>
            <a:ext cx="1041827" cy="1697429"/>
          </a:xfrm>
          <a:prstGeom prst="rect">
            <a:avLst/>
          </a:prstGeom>
          <a:noFill/>
          <a:ln w="6350" algn="ctr">
            <a:solidFill>
              <a:schemeClr val="bg2">
                <a:lumMod val="75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nvGrpSpPr>
          <p:cNvPr id="161" name="Group 160"/>
          <p:cNvGrpSpPr/>
          <p:nvPr/>
        </p:nvGrpSpPr>
        <p:grpSpPr>
          <a:xfrm>
            <a:off x="1156551" y="2790326"/>
            <a:ext cx="1023462" cy="1418427"/>
            <a:chOff x="5139581" y="2087915"/>
            <a:chExt cx="1023699" cy="1418755"/>
          </a:xfrm>
        </p:grpSpPr>
        <p:pic>
          <p:nvPicPr>
            <p:cNvPr id="162" name="Picture 161" descr="logov_colored_png_425px.png"/>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67041" y="2894746"/>
              <a:ext cx="596239" cy="611924"/>
            </a:xfrm>
            <a:prstGeom prst="rect">
              <a:avLst/>
            </a:prstGeom>
          </p:spPr>
        </p:pic>
        <p:pic>
          <p:nvPicPr>
            <p:cNvPr id="163" name="Picture 162"/>
            <p:cNvPicPr/>
            <p:nvPr/>
          </p:nvPicPr>
          <p:blipFill>
            <a:blip r:embed="rId6"/>
            <a:stretch>
              <a:fillRect/>
            </a:stretch>
          </p:blipFill>
          <p:spPr>
            <a:xfrm>
              <a:off x="5139581" y="2087915"/>
              <a:ext cx="753930" cy="665498"/>
            </a:xfrm>
            <a:prstGeom prst="rect">
              <a:avLst/>
            </a:prstGeom>
          </p:spPr>
        </p:pic>
      </p:grpSp>
      <p:sp>
        <p:nvSpPr>
          <p:cNvPr id="164" name="Rectangle 163"/>
          <p:cNvSpPr/>
          <p:nvPr/>
        </p:nvSpPr>
        <p:spPr bwMode="gray">
          <a:xfrm>
            <a:off x="7375928" y="1866373"/>
            <a:ext cx="3788695" cy="786215"/>
          </a:xfrm>
          <a:prstGeom prst="rect">
            <a:avLst/>
          </a:prstGeom>
          <a:noFill/>
          <a:ln w="6350" algn="ctr">
            <a:solidFill>
              <a:schemeClr val="bg2">
                <a:lumMod val="75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pic>
        <p:nvPicPr>
          <p:cNvPr id="11" name="Picture 10"/>
          <p:cNvPicPr>
            <a:picLocks noChangeAspect="1"/>
          </p:cNvPicPr>
          <p:nvPr/>
        </p:nvPicPr>
        <p:blipFill>
          <a:blip r:embed="rId8"/>
          <a:stretch>
            <a:fillRect/>
          </a:stretch>
        </p:blipFill>
        <p:spPr>
          <a:xfrm>
            <a:off x="4824880" y="1954425"/>
            <a:ext cx="580806" cy="358488"/>
          </a:xfrm>
          <a:prstGeom prst="rect">
            <a:avLst/>
          </a:prstGeom>
        </p:spPr>
      </p:pic>
      <p:sp>
        <p:nvSpPr>
          <p:cNvPr id="12" name="TextBox 11"/>
          <p:cNvSpPr txBox="1"/>
          <p:nvPr/>
        </p:nvSpPr>
        <p:spPr>
          <a:xfrm>
            <a:off x="5433425" y="2046943"/>
            <a:ext cx="546498" cy="21539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err="1">
                <a:ea typeface="Arial Unicode MS" pitchFamily="34" charset="-128"/>
                <a:cs typeface="Arial Unicode MS" pitchFamily="34" charset="-128"/>
              </a:rPr>
              <a:t>Lumira</a:t>
            </a:r>
            <a:endParaRPr lang="en-US" sz="1400" kern="0" dirty="0">
              <a:ea typeface="Arial Unicode MS" pitchFamily="34" charset="-128"/>
              <a:cs typeface="Arial Unicode MS" pitchFamily="34" charset="-128"/>
            </a:endParaRPr>
          </a:p>
        </p:txBody>
      </p:sp>
      <p:pic>
        <p:nvPicPr>
          <p:cNvPr id="13" name="Picture 12"/>
          <p:cNvPicPr>
            <a:picLocks noChangeAspect="1"/>
          </p:cNvPicPr>
          <p:nvPr/>
        </p:nvPicPr>
        <p:blipFill>
          <a:blip r:embed="rId9"/>
          <a:stretch>
            <a:fillRect/>
          </a:stretch>
        </p:blipFill>
        <p:spPr>
          <a:xfrm>
            <a:off x="2984469" y="1991743"/>
            <a:ext cx="420868" cy="353850"/>
          </a:xfrm>
          <a:prstGeom prst="rect">
            <a:avLst/>
          </a:prstGeom>
        </p:spPr>
      </p:pic>
      <p:sp>
        <p:nvSpPr>
          <p:cNvPr id="14" name="TextBox 13"/>
          <p:cNvSpPr txBox="1"/>
          <p:nvPr/>
        </p:nvSpPr>
        <p:spPr>
          <a:xfrm>
            <a:off x="3500857" y="2065509"/>
            <a:ext cx="766058" cy="21539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Notebook</a:t>
            </a:r>
          </a:p>
        </p:txBody>
      </p:sp>
      <p:sp>
        <p:nvSpPr>
          <p:cNvPr id="75" name="Left-Right Arrow 74"/>
          <p:cNvSpPr/>
          <p:nvPr/>
        </p:nvSpPr>
        <p:spPr bwMode="gray">
          <a:xfrm>
            <a:off x="1088345" y="3437895"/>
            <a:ext cx="6204807" cy="348199"/>
          </a:xfrm>
          <a:prstGeom prst="leftRightArrow">
            <a:avLst/>
          </a:prstGeom>
          <a:solidFill>
            <a:schemeClr val="accent1">
              <a:alpha val="8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000" kern="0" dirty="0">
                <a:solidFill>
                  <a:srgbClr val="FFC000"/>
                </a:solidFill>
                <a:ea typeface="Arial Unicode MS" pitchFamily="34" charset="-128"/>
                <a:cs typeface="Arial Unicode MS" pitchFamily="34" charset="-128"/>
              </a:rPr>
              <a:t>                                                                                </a:t>
            </a:r>
            <a:r>
              <a:rPr lang="en-US" sz="1000" kern="0" dirty="0">
                <a:solidFill>
                  <a:schemeClr val="bg1"/>
                </a:solidFill>
                <a:ea typeface="Arial Unicode MS" pitchFamily="34" charset="-128"/>
                <a:cs typeface="Arial Unicode MS" pitchFamily="34" charset="-128"/>
              </a:rPr>
              <a:t>Extended Spark – HANA Data Source API</a:t>
            </a:r>
          </a:p>
        </p:txBody>
      </p:sp>
      <p:sp>
        <p:nvSpPr>
          <p:cNvPr id="166" name="Left-Right Arrow 165"/>
          <p:cNvSpPr/>
          <p:nvPr/>
        </p:nvSpPr>
        <p:spPr bwMode="gray">
          <a:xfrm>
            <a:off x="6197222" y="2413936"/>
            <a:ext cx="1078740" cy="303427"/>
          </a:xfrm>
          <a:prstGeom prst="leftRightArrow">
            <a:avLst/>
          </a:prstGeom>
          <a:solidFill>
            <a:schemeClr val="accent1">
              <a:alpha val="8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000" kern="0">
                <a:solidFill>
                  <a:schemeClr val="bg1"/>
                </a:solidFill>
                <a:ea typeface="Arial Unicode MS" pitchFamily="34" charset="-128"/>
                <a:cs typeface="Arial Unicode MS" pitchFamily="34" charset="-128"/>
              </a:rPr>
              <a:t>oData</a:t>
            </a:r>
            <a:endParaRPr lang="en-US" sz="1000" kern="0" dirty="0">
              <a:solidFill>
                <a:schemeClr val="bg1"/>
              </a:solidFill>
              <a:ea typeface="Arial Unicode MS" pitchFamily="34" charset="-128"/>
              <a:cs typeface="Arial Unicode MS" pitchFamily="34" charset="-128"/>
            </a:endParaRPr>
          </a:p>
        </p:txBody>
      </p:sp>
      <p:sp>
        <p:nvSpPr>
          <p:cNvPr id="167" name="Rectangle 166"/>
          <p:cNvSpPr/>
          <p:nvPr/>
        </p:nvSpPr>
        <p:spPr bwMode="gray">
          <a:xfrm>
            <a:off x="2922591" y="1866779"/>
            <a:ext cx="1396312" cy="514521"/>
          </a:xfrm>
          <a:prstGeom prst="rect">
            <a:avLst/>
          </a:prstGeom>
          <a:noFill/>
          <a:ln w="6350" algn="ctr">
            <a:solidFill>
              <a:schemeClr val="bg2">
                <a:lumMod val="75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8" name="Rectangle 167"/>
          <p:cNvSpPr/>
          <p:nvPr/>
        </p:nvSpPr>
        <p:spPr bwMode="gray">
          <a:xfrm>
            <a:off x="4767144" y="1866373"/>
            <a:ext cx="1396312" cy="514521"/>
          </a:xfrm>
          <a:prstGeom prst="rect">
            <a:avLst/>
          </a:prstGeom>
          <a:noFill/>
          <a:ln w="6350" algn="ctr">
            <a:solidFill>
              <a:schemeClr val="bg2">
                <a:lumMod val="75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406241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85043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R for Analytics, Data Science and Machine Learning</a:t>
            </a:r>
          </a:p>
        </p:txBody>
      </p:sp>
      <p:pic>
        <p:nvPicPr>
          <p:cNvPr id="8" name="Picture 7"/>
          <p:cNvPicPr>
            <a:picLocks noChangeAspect="1"/>
          </p:cNvPicPr>
          <p:nvPr/>
        </p:nvPicPr>
        <p:blipFill>
          <a:blip r:embed="rId2"/>
          <a:stretch>
            <a:fillRect/>
          </a:stretch>
        </p:blipFill>
        <p:spPr>
          <a:xfrm>
            <a:off x="6878895" y="2064066"/>
            <a:ext cx="5182889" cy="2818531"/>
          </a:xfrm>
          <a:prstGeom prst="rect">
            <a:avLst/>
          </a:prstGeom>
        </p:spPr>
      </p:pic>
      <p:pic>
        <p:nvPicPr>
          <p:cNvPr id="9" name="Picture 8"/>
          <p:cNvPicPr>
            <a:picLocks noChangeAspect="1"/>
          </p:cNvPicPr>
          <p:nvPr/>
        </p:nvPicPr>
        <p:blipFill>
          <a:blip r:embed="rId3"/>
          <a:stretch>
            <a:fillRect/>
          </a:stretch>
        </p:blipFill>
        <p:spPr>
          <a:xfrm>
            <a:off x="325336" y="1974033"/>
            <a:ext cx="6403347" cy="2998598"/>
          </a:xfrm>
          <a:prstGeom prst="rect">
            <a:avLst/>
          </a:prstGeom>
        </p:spPr>
      </p:pic>
      <p:sp>
        <p:nvSpPr>
          <p:cNvPr id="10" name="Rectangle 9"/>
          <p:cNvSpPr/>
          <p:nvPr/>
        </p:nvSpPr>
        <p:spPr>
          <a:xfrm>
            <a:off x="325335" y="6165348"/>
            <a:ext cx="11290428" cy="338476"/>
          </a:xfrm>
          <a:prstGeom prst="rect">
            <a:avLst/>
          </a:prstGeom>
        </p:spPr>
        <p:txBody>
          <a:bodyPr wrap="square">
            <a:spAutoFit/>
          </a:bodyPr>
          <a:lstStyle/>
          <a:p>
            <a:r>
              <a:rPr lang="en-US" sz="1600" dirty="0"/>
              <a:t>http://</a:t>
            </a:r>
            <a:r>
              <a:rPr lang="en-US" sz="1600" dirty="0" err="1"/>
              <a:t>www.kdnuggets.com</a:t>
            </a:r>
            <a:r>
              <a:rPr lang="en-US" sz="1600" dirty="0"/>
              <a:t>/2017/08/python-overtakes-r-leader-analytics-data-</a:t>
            </a:r>
            <a:r>
              <a:rPr lang="en-US" sz="1600" dirty="0" err="1"/>
              <a:t>science.html</a:t>
            </a:r>
            <a:endParaRPr lang="en-US" sz="1600" dirty="0"/>
          </a:p>
        </p:txBody>
      </p:sp>
    </p:spTree>
    <p:extLst>
      <p:ext uri="{BB962C8B-B14F-4D97-AF65-F5344CB8AC3E}">
        <p14:creationId xmlns:p14="http://schemas.microsoft.com/office/powerpoint/2010/main" val="1097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R for Analytics, Data Science and Machine Learning</a:t>
            </a:r>
          </a:p>
        </p:txBody>
      </p:sp>
      <p:pic>
        <p:nvPicPr>
          <p:cNvPr id="5" name="Picture 4"/>
          <p:cNvPicPr>
            <a:picLocks noChangeAspect="1"/>
          </p:cNvPicPr>
          <p:nvPr/>
        </p:nvPicPr>
        <p:blipFill>
          <a:blip r:embed="rId2"/>
          <a:stretch>
            <a:fillRect/>
          </a:stretch>
        </p:blipFill>
        <p:spPr>
          <a:xfrm>
            <a:off x="2305961" y="1499937"/>
            <a:ext cx="6698820" cy="4838522"/>
          </a:xfrm>
          <a:prstGeom prst="rect">
            <a:avLst/>
          </a:prstGeom>
        </p:spPr>
      </p:pic>
      <p:sp>
        <p:nvSpPr>
          <p:cNvPr id="6" name="Rectangle 5"/>
          <p:cNvSpPr/>
          <p:nvPr/>
        </p:nvSpPr>
        <p:spPr>
          <a:xfrm>
            <a:off x="325336" y="6169221"/>
            <a:ext cx="11290428" cy="338476"/>
          </a:xfrm>
          <a:prstGeom prst="rect">
            <a:avLst/>
          </a:prstGeom>
        </p:spPr>
        <p:txBody>
          <a:bodyPr wrap="square">
            <a:spAutoFit/>
          </a:bodyPr>
          <a:lstStyle/>
          <a:p>
            <a:r>
              <a:rPr lang="en-US" sz="1600" dirty="0"/>
              <a:t>http://</a:t>
            </a:r>
            <a:r>
              <a:rPr lang="en-US" sz="1600" dirty="0" err="1"/>
              <a:t>www.kdnuggets.com</a:t>
            </a:r>
            <a:r>
              <a:rPr lang="en-US" sz="1600" dirty="0"/>
              <a:t>/2017/08/python-overtakes-r-leader-analytics-data-</a:t>
            </a:r>
            <a:r>
              <a:rPr lang="en-US" sz="1600" dirty="0" err="1"/>
              <a:t>science.html</a:t>
            </a:r>
            <a:endParaRPr lang="en-US" sz="1600" dirty="0"/>
          </a:p>
        </p:txBody>
      </p:sp>
    </p:spTree>
    <p:extLst>
      <p:ext uri="{BB962C8B-B14F-4D97-AF65-F5344CB8AC3E}">
        <p14:creationId xmlns:p14="http://schemas.microsoft.com/office/powerpoint/2010/main" val="2477137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R for </a:t>
            </a:r>
            <a:r>
              <a:rPr lang="en-US" u="sng" dirty="0"/>
              <a:t>Machine Learning </a:t>
            </a:r>
            <a:r>
              <a:rPr lang="en-US" dirty="0"/>
              <a:t>vs. Data Science</a:t>
            </a:r>
          </a:p>
        </p:txBody>
      </p:sp>
      <p:sp>
        <p:nvSpPr>
          <p:cNvPr id="3" name="Text Placeholder 2"/>
          <p:cNvSpPr>
            <a:spLocks noGrp="1"/>
          </p:cNvSpPr>
          <p:nvPr>
            <p:ph type="body" sz="quarter" idx="10"/>
          </p:nvPr>
        </p:nvSpPr>
        <p:spPr>
          <a:xfrm>
            <a:off x="325337" y="6129839"/>
            <a:ext cx="8333162" cy="283331"/>
          </a:xfrm>
        </p:spPr>
        <p:txBody>
          <a:bodyPr/>
          <a:lstStyle/>
          <a:p>
            <a:r>
              <a:rPr lang="en-US" sz="1600" dirty="0"/>
              <a:t>http://</a:t>
            </a:r>
            <a:r>
              <a:rPr lang="en-US" sz="1600" dirty="0" err="1"/>
              <a:t>www.kdnuggets.com</a:t>
            </a:r>
            <a:r>
              <a:rPr lang="en-US" sz="1600" dirty="0"/>
              <a:t>/2017/09/python-vs-r-data-science-machine-</a:t>
            </a:r>
            <a:r>
              <a:rPr lang="en-US" sz="1600" dirty="0" err="1"/>
              <a:t>learning.html</a:t>
            </a:r>
            <a:endParaRPr lang="en-US" sz="1600" dirty="0"/>
          </a:p>
        </p:txBody>
      </p:sp>
      <p:pic>
        <p:nvPicPr>
          <p:cNvPr id="4" name="Picture 3"/>
          <p:cNvPicPr>
            <a:picLocks noChangeAspect="1"/>
          </p:cNvPicPr>
          <p:nvPr/>
        </p:nvPicPr>
        <p:blipFill>
          <a:blip r:embed="rId2"/>
          <a:stretch>
            <a:fillRect/>
          </a:stretch>
        </p:blipFill>
        <p:spPr>
          <a:xfrm>
            <a:off x="180179" y="1920358"/>
            <a:ext cx="6602242" cy="2470516"/>
          </a:xfrm>
          <a:prstGeom prst="rect">
            <a:avLst/>
          </a:prstGeom>
        </p:spPr>
      </p:pic>
      <p:pic>
        <p:nvPicPr>
          <p:cNvPr id="5" name="Picture 4"/>
          <p:cNvPicPr>
            <a:picLocks noChangeAspect="1"/>
          </p:cNvPicPr>
          <p:nvPr/>
        </p:nvPicPr>
        <p:blipFill>
          <a:blip r:embed="rId3"/>
          <a:stretch>
            <a:fillRect/>
          </a:stretch>
        </p:blipFill>
        <p:spPr>
          <a:xfrm>
            <a:off x="6983843" y="1920358"/>
            <a:ext cx="4884021" cy="3078243"/>
          </a:xfrm>
          <a:prstGeom prst="rect">
            <a:avLst/>
          </a:prstGeom>
        </p:spPr>
      </p:pic>
    </p:spTree>
    <p:extLst>
      <p:ext uri="{BB962C8B-B14F-4D97-AF65-F5344CB8AC3E}">
        <p14:creationId xmlns:p14="http://schemas.microsoft.com/office/powerpoint/2010/main" val="926169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err="1"/>
              <a:t>Scitkit</a:t>
            </a:r>
            <a:r>
              <a:rPr lang="en-US" dirty="0"/>
              <a:t> Learn?</a:t>
            </a:r>
          </a:p>
        </p:txBody>
      </p:sp>
      <p:sp>
        <p:nvSpPr>
          <p:cNvPr id="3" name="Text Placeholder 2"/>
          <p:cNvSpPr>
            <a:spLocks noGrp="1"/>
          </p:cNvSpPr>
          <p:nvPr>
            <p:ph type="body" sz="quarter" idx="10"/>
          </p:nvPr>
        </p:nvSpPr>
        <p:spPr>
          <a:xfrm>
            <a:off x="325336" y="1621430"/>
            <a:ext cx="11542528" cy="4391027"/>
          </a:xfrm>
        </p:spPr>
        <p:txBody>
          <a:bodyPr/>
          <a:lstStyle/>
          <a:p>
            <a:r>
              <a:rPr lang="en-US" b="0" dirty="0" err="1"/>
              <a:t>Scikit</a:t>
            </a:r>
            <a:r>
              <a:rPr lang="en-US" b="0" dirty="0"/>
              <a:t>-Learn is extremely well designed, and even inspired the design of other machine learning tools, such as Apache Spark’s pipelines (see next slide) or the high-level estimators in TensorFlow).  </a:t>
            </a:r>
          </a:p>
          <a:p>
            <a:pPr marL="342831" indent="-342831">
              <a:buFont typeface="Arial" charset="0"/>
              <a:buChar char="•"/>
            </a:pPr>
            <a:r>
              <a:rPr lang="en-US" b="0" dirty="0"/>
              <a:t>All algorithms in </a:t>
            </a:r>
            <a:r>
              <a:rPr lang="en-US" b="0" dirty="0" err="1"/>
              <a:t>Scikit</a:t>
            </a:r>
            <a:r>
              <a:rPr lang="en-US" b="0" dirty="0"/>
              <a:t>-Learn have a consistent interface</a:t>
            </a:r>
          </a:p>
          <a:p>
            <a:pPr marL="342831" indent="-342831">
              <a:buFont typeface="Arial" charset="0"/>
              <a:buChar char="•"/>
            </a:pPr>
            <a:r>
              <a:rPr lang="en-US" b="0" dirty="0"/>
              <a:t>All hyper parameters as well as the learned parameters of the estimators are accessible</a:t>
            </a:r>
          </a:p>
          <a:p>
            <a:pPr marL="342831" indent="-342831">
              <a:buFont typeface="Arial" charset="0"/>
              <a:buChar char="•"/>
            </a:pPr>
            <a:r>
              <a:rPr lang="en-US" b="0" dirty="0"/>
              <a:t>The building blocks (transformers, estimators, and predictors) are </a:t>
            </a:r>
            <a:r>
              <a:rPr lang="en-US" b="0" dirty="0" err="1"/>
              <a:t>composable</a:t>
            </a:r>
            <a:r>
              <a:rPr lang="en-US" b="0" dirty="0"/>
              <a:t> into machine learning pipelines</a:t>
            </a:r>
          </a:p>
          <a:p>
            <a:pPr marL="342831" indent="-342831">
              <a:buFont typeface="Arial" charset="0"/>
              <a:buChar char="•"/>
            </a:pPr>
            <a:r>
              <a:rPr lang="en-US" b="0" dirty="0"/>
              <a:t>The estimators have sensible defaults (and work out-of-the-box)</a:t>
            </a:r>
          </a:p>
          <a:p>
            <a:pPr marL="342831" indent="-342831">
              <a:buFont typeface="Arial" charset="0"/>
              <a:buChar char="•"/>
            </a:pPr>
            <a:r>
              <a:rPr lang="en-US" b="0" dirty="0"/>
              <a:t>The datasets are all based on </a:t>
            </a:r>
            <a:r>
              <a:rPr lang="en-US" b="0" dirty="0" err="1"/>
              <a:t>NumPy</a:t>
            </a:r>
            <a:r>
              <a:rPr lang="en-US" b="0" dirty="0"/>
              <a:t> arrays or </a:t>
            </a:r>
            <a:r>
              <a:rPr lang="en-US" b="0" dirty="0" err="1"/>
              <a:t>SciPy’s</a:t>
            </a:r>
            <a:r>
              <a:rPr lang="en-US" b="0" dirty="0"/>
              <a:t> sparse matrices</a:t>
            </a:r>
          </a:p>
        </p:txBody>
      </p:sp>
    </p:spTree>
    <p:extLst>
      <p:ext uri="{BB962C8B-B14F-4D97-AF65-F5344CB8AC3E}">
        <p14:creationId xmlns:p14="http://schemas.microsoft.com/office/powerpoint/2010/main" val="1805778396"/>
      </p:ext>
    </p:extLst>
  </p:cSld>
  <p:clrMapOvr>
    <a:masterClrMapping/>
  </p:clrMapOvr>
</p:sld>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5596359C-48D6-450B-95E3-6E9914EC2F14}" vid="{1FF22EB8-BA51-4249-8F49-A20FEA21BDE2}"/>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1621</TotalTime>
  <Words>2680</Words>
  <Application>Microsoft Macintosh PowerPoint</Application>
  <PresentationFormat>Custom</PresentationFormat>
  <Paragraphs>350</Paragraphs>
  <Slides>51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 Unicode MS</vt:lpstr>
      <vt:lpstr>Arial</vt:lpstr>
      <vt:lpstr>Courier New</vt:lpstr>
      <vt:lpstr>Symbol</vt:lpstr>
      <vt:lpstr>wingdings</vt:lpstr>
      <vt:lpstr>wingdings</vt:lpstr>
      <vt:lpstr>SAP 2018 16x9 white</vt:lpstr>
      <vt:lpstr>S/4HANA Machine Learning Workshop Bangalore, Shanghai, Walldorf Q3/2018</vt:lpstr>
      <vt:lpstr>Misc. Topics</vt:lpstr>
      <vt:lpstr>Our Training Environment</vt:lpstr>
      <vt:lpstr>Why Python, Scikit-Learn, and TensorFlow?</vt:lpstr>
      <vt:lpstr>The Incredible Growth of Python</vt:lpstr>
      <vt:lpstr>Python, R for Analytics, Data Science and Machine Learning</vt:lpstr>
      <vt:lpstr>Python, R for Analytics, Data Science and Machine Learning</vt:lpstr>
      <vt:lpstr>Python, R for Machine Learning vs. Data Science</vt:lpstr>
      <vt:lpstr>Why Scitkit Learn?</vt:lpstr>
      <vt:lpstr>Scitkit-Learn: Estimators</vt:lpstr>
      <vt:lpstr>Spark Pipelines (inspired by scikit-learn)</vt:lpstr>
      <vt:lpstr>When not to use Scikit-Learn?</vt:lpstr>
      <vt:lpstr>TensorFlow</vt:lpstr>
      <vt:lpstr>  Quiz:     What do the following slides have in common?</vt:lpstr>
      <vt:lpstr>Google Cloud Datalab</vt:lpstr>
      <vt:lpstr>Google Colaboratory (a.k.a. Colab)</vt:lpstr>
      <vt:lpstr>Databricks</vt:lpstr>
      <vt:lpstr>IBM Watson Data Platform</vt:lpstr>
      <vt:lpstr>Cloudera Data Science Workbench</vt:lpstr>
      <vt:lpstr>R-Brain (based on JupyterLab)</vt:lpstr>
      <vt:lpstr>Pipeline AI</vt:lpstr>
      <vt:lpstr>Amazon SageMaker</vt:lpstr>
      <vt:lpstr>Monthly Active Users (MAU) on GitHub</vt:lpstr>
      <vt:lpstr>How many (actual) Jupyter Notebooks are on GitHub?</vt:lpstr>
      <vt:lpstr>How many (actual) Jupyter Notebooks are on GitHub?</vt:lpstr>
      <vt:lpstr>Demo:   JupyterHub </vt:lpstr>
      <vt:lpstr>“Side-by-Side vs. Embedded”</vt:lpstr>
      <vt:lpstr>Embedded R – Really???</vt:lpstr>
      <vt:lpstr>Embedded R – How about … ?</vt:lpstr>
      <vt:lpstr>Embedded Scenarios</vt:lpstr>
      <vt:lpstr>Demo:   Model Deployment </vt:lpstr>
      <vt:lpstr>Side-by-Side Scenario</vt:lpstr>
      <vt:lpstr>Other Considerations for Side-by-Side Scenarios</vt:lpstr>
      <vt:lpstr>Other comments </vt:lpstr>
      <vt:lpstr>Appendix</vt:lpstr>
      <vt:lpstr>Can we decouple models and applications?</vt:lpstr>
      <vt:lpstr>From the Application Developer’s Perspective</vt:lpstr>
      <vt:lpstr>From the Data Scientist’s Perspective</vt:lpstr>
      <vt:lpstr>Challenges</vt:lpstr>
      <vt:lpstr>Clipper Architecture</vt:lpstr>
      <vt:lpstr>Outlook</vt:lpstr>
      <vt:lpstr>Model Server POC Demo</vt:lpstr>
      <vt:lpstr>POC Demo: Summary</vt:lpstr>
      <vt:lpstr>Model Server Architecture</vt:lpstr>
      <vt:lpstr>Appendix</vt:lpstr>
      <vt:lpstr>Kubernetes Cluster for S/4HANA Machine Learning Training</vt:lpstr>
      <vt:lpstr>JupyterHub on Kubernetes with SSO</vt:lpstr>
      <vt:lpstr>Jupyter Notebook Kernels</vt:lpstr>
      <vt:lpstr>Deployments (in Addition to JupyterHub)</vt:lpstr>
      <vt:lpstr>Democratize Data Access for SAP HANA, Vora and Apache Spark</vt:lpstr>
      <vt:lpstr>Questions?</vt:lpstr>
    </vt:vector>
  </TitlesOfParts>
  <Manager/>
  <Company>SAP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subject/>
  <dc:creator>SAP</dc:creator>
  <cp:keywords>2018/16:9/white</cp:keywords>
  <dc:description/>
  <cp:lastModifiedBy>Doerpmund, Jens</cp:lastModifiedBy>
  <cp:revision>130</cp:revision>
  <dcterms:created xsi:type="dcterms:W3CDTF">2017-09-27T14:51:38Z</dcterms:created>
  <dcterms:modified xsi:type="dcterms:W3CDTF">2018-10-21T22:50:17Z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